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notesMasterIdLst>
    <p:notesMasterId r:id="rId31"/>
  </p:notesMasterIdLst>
  <p:sldIdLst>
    <p:sldId id="287" r:id="rId2"/>
    <p:sldId id="351" r:id="rId3"/>
    <p:sldId id="349" r:id="rId4"/>
    <p:sldId id="350" r:id="rId5"/>
    <p:sldId id="348" r:id="rId6"/>
    <p:sldId id="346" r:id="rId7"/>
    <p:sldId id="347" r:id="rId8"/>
    <p:sldId id="337" r:id="rId9"/>
    <p:sldId id="343" r:id="rId10"/>
    <p:sldId id="344" r:id="rId11"/>
    <p:sldId id="340" r:id="rId12"/>
    <p:sldId id="339" r:id="rId13"/>
    <p:sldId id="342" r:id="rId14"/>
    <p:sldId id="335" r:id="rId15"/>
    <p:sldId id="314" r:id="rId16"/>
    <p:sldId id="315" r:id="rId17"/>
    <p:sldId id="333" r:id="rId18"/>
    <p:sldId id="288" r:id="rId19"/>
    <p:sldId id="341" r:id="rId20"/>
    <p:sldId id="256" r:id="rId21"/>
    <p:sldId id="271" r:id="rId22"/>
    <p:sldId id="345" r:id="rId23"/>
    <p:sldId id="298" r:id="rId24"/>
    <p:sldId id="329" r:id="rId25"/>
    <p:sldId id="321" r:id="rId26"/>
    <p:sldId id="319" r:id="rId27"/>
    <p:sldId id="320" r:id="rId28"/>
    <p:sldId id="280" r:id="rId29"/>
    <p:sldId id="322" r:id="rId3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62" autoAdjust="0"/>
    <p:restoredTop sz="94857"/>
  </p:normalViewPr>
  <p:slideViewPr>
    <p:cSldViewPr snapToGrid="0">
      <p:cViewPr varScale="1">
        <p:scale>
          <a:sx n="84" d="100"/>
          <a:sy n="84" d="100"/>
        </p:scale>
        <p:origin x="1616" y="192"/>
      </p:cViewPr>
      <p:guideLst/>
    </p:cSldViewPr>
  </p:slideViewPr>
  <p:notesTextViewPr>
    <p:cViewPr>
      <p:scale>
        <a:sx n="40" d="100"/>
        <a:sy n="4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B40B67-8B5A-4B4D-AADC-5C1691DCAD39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4348B9-2F01-4CE1-806C-D0DC635C9C8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5900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348B9-2F01-4CE1-806C-D0DC635C9C85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5558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348B9-2F01-4CE1-806C-D0DC635C9C85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1550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348B9-2F01-4CE1-806C-D0DC635C9C85}" type="slidenum">
              <a:rPr lang="fr-FR" smtClean="0"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1462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F324-C728-4CF7-9CF7-EC981297C669}" type="datetime1">
              <a:rPr lang="fr-FR" smtClean="0"/>
              <a:t>09/02/2026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‹#›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6859432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F324-C728-4CF7-9CF7-EC981297C669}" type="datetime1">
              <a:rPr lang="fr-FR" smtClean="0"/>
              <a:t>09/02/2026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6634021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F324-C728-4CF7-9CF7-EC981297C669}" type="datetime1">
              <a:rPr lang="fr-FR" smtClean="0"/>
              <a:t>09/02/2026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‹#›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7056859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F324-C728-4CF7-9CF7-EC981297C669}" type="datetime1">
              <a:rPr lang="fr-FR" smtClean="0"/>
              <a:t>09/02/2026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808784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F324-C728-4CF7-9CF7-EC981297C669}" type="datetime1">
              <a:rPr lang="fr-FR" smtClean="0"/>
              <a:t>09/02/2026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2074030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F324-C728-4CF7-9CF7-EC981297C669}" type="datetime1">
              <a:rPr lang="fr-FR" smtClean="0"/>
              <a:t>09/02/2026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728279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F324-C728-4CF7-9CF7-EC981297C669}" type="datetime1">
              <a:rPr lang="fr-FR" smtClean="0"/>
              <a:t>09/02/2026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8308295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879F324-C728-4CF7-9CF7-EC981297C669}" type="datetime1">
              <a:rPr lang="fr-FR" smtClean="0"/>
              <a:t>09/02/2026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20EF44D-2289-4214-9AF4-68E9F39192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161565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F324-C728-4CF7-9CF7-EC981297C669}" type="datetime1">
              <a:rPr lang="fr-FR" smtClean="0"/>
              <a:t>09/02/2026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413264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F324-C728-4CF7-9CF7-EC981297C669}" type="datetime1">
              <a:rPr lang="fr-FR" smtClean="0"/>
              <a:t>09/02/2026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28879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F324-C728-4CF7-9CF7-EC981297C669}" type="datetime1">
              <a:rPr lang="fr-FR" smtClean="0"/>
              <a:t>09/02/2026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6606535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79F324-C728-4CF7-9CF7-EC981297C669}" type="datetime1">
              <a:rPr lang="fr-FR" smtClean="0"/>
              <a:t>09/02/2026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 err="1"/>
              <a:t>Woxx</a:t>
            </a:r>
            <a:r>
              <a:rPr lang="en-US" dirty="0"/>
              <a:t> </a:t>
            </a:r>
            <a:r>
              <a:rPr lang="en-US" dirty="0" err="1"/>
              <a:t>inc.</a:t>
            </a:r>
            <a:r>
              <a:rPr lang="en-US" dirty="0"/>
              <a:t> , F. Casati &amp; B Barbet </a:t>
            </a:r>
            <a:r>
              <a:rPr lang="en-US" dirty="0" err="1"/>
              <a:t>metting</a:t>
            </a:r>
            <a:r>
              <a:rPr lang="en-US" dirty="0"/>
              <a:t> Plantronics - Royal Wootton Bassett  9th December  2015          Confidentiality covered by NDA dated 18th April 2014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20EF44D-2289-4214-9AF4-68E9F39192B4}" type="slidenum">
              <a:rPr lang="fr-FR" smtClean="0"/>
              <a:t>‹#›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076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74486" y="3959337"/>
            <a:ext cx="10515600" cy="2081861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>
                <a:latin typeface="Braggadocio" charset="0"/>
                <a:ea typeface="Braggadocio" charset="0"/>
                <a:cs typeface="Braggadocio" charset="0"/>
              </a:rPr>
              <a:t>WOXX Inc.</a:t>
            </a:r>
            <a:br>
              <a:rPr lang="fr-FR" b="1" dirty="0">
                <a:latin typeface="Braggadocio" charset="0"/>
                <a:ea typeface="Braggadocio" charset="0"/>
                <a:cs typeface="Braggadocio" charset="0"/>
              </a:rPr>
            </a:br>
            <a:r>
              <a:rPr lang="fr-FR" b="1" dirty="0"/>
              <a:t/>
            </a:r>
            <a:br>
              <a:rPr lang="fr-FR" b="1" dirty="0"/>
            </a:br>
            <a:r>
              <a:rPr lang="fr-FR" dirty="0"/>
              <a:t> </a:t>
            </a:r>
            <a:r>
              <a:rPr lang="fr-FR" b="1" dirty="0">
                <a:latin typeface="Britannic Bold" charset="0"/>
              </a:rPr>
              <a:t>DEVICE for </a:t>
            </a:r>
            <a:r>
              <a:rPr lang="fr-FR" b="1" dirty="0" err="1">
                <a:latin typeface="Britannic Bold" charset="0"/>
              </a:rPr>
              <a:t>safe</a:t>
            </a:r>
            <a:r>
              <a:rPr lang="fr-FR" b="1" dirty="0">
                <a:latin typeface="Britannic Bold" charset="0"/>
              </a:rPr>
              <a:t> AI</a:t>
            </a:r>
            <a:r>
              <a:rPr lang="fr-FR" b="1" dirty="0">
                <a:latin typeface="Britannic Bold" charset="0"/>
                <a:ea typeface="Britannic Bold" charset="0"/>
                <a:cs typeface="Britannic Bold" charset="0"/>
              </a:rPr>
              <a:t/>
            </a:r>
            <a:br>
              <a:rPr lang="fr-FR" b="1" dirty="0">
                <a:latin typeface="Britannic Bold" charset="0"/>
                <a:ea typeface="Britannic Bold" charset="0"/>
                <a:cs typeface="Britannic Bold" charset="0"/>
              </a:rPr>
            </a:br>
            <a:r>
              <a:rPr lang="fr-FR" b="1" dirty="0">
                <a:latin typeface="Britannic Bold" charset="0"/>
                <a:ea typeface="Britannic Bold" charset="0"/>
                <a:cs typeface="Britannic Bold" charset="0"/>
              </a:rPr>
              <a:t>Communications</a:t>
            </a:r>
            <a:r>
              <a:rPr lang="en-US" b="1" dirty="0">
                <a:latin typeface="Britannic Bold" charset="0"/>
                <a:ea typeface="Britannic Bold" charset="0"/>
                <a:cs typeface="Britannic Bold" charset="0"/>
              </a:rPr>
              <a:t/>
            </a:r>
            <a:br>
              <a:rPr lang="en-US" b="1" dirty="0">
                <a:latin typeface="Britannic Bold" charset="0"/>
                <a:ea typeface="Britannic Bold" charset="0"/>
                <a:cs typeface="Britannic Bold" charset="0"/>
              </a:rPr>
            </a:br>
            <a:r>
              <a:rPr lang="en-US" b="1" dirty="0">
                <a:latin typeface="Britannic Bold" charset="0"/>
                <a:ea typeface="Britannic Bold" charset="0"/>
                <a:cs typeface="Britannic Bold" charset="0"/>
              </a:rPr>
              <a:t/>
            </a:r>
            <a:br>
              <a:rPr lang="en-US" b="1" dirty="0">
                <a:latin typeface="Britannic Bold" charset="0"/>
                <a:ea typeface="Britannic Bold" charset="0"/>
                <a:cs typeface="Britannic Bold" charset="0"/>
              </a:rPr>
            </a:br>
            <a:r>
              <a:rPr lang="en-US" b="1" dirty="0">
                <a:latin typeface="Britannic Bold" charset="0"/>
                <a:ea typeface="Britannic Bold" charset="0"/>
                <a:cs typeface="Britannic Bold" charset="0"/>
              </a:rPr>
              <a:t>By</a:t>
            </a:r>
            <a:br>
              <a:rPr lang="en-US" b="1" dirty="0">
                <a:latin typeface="Britannic Bold" charset="0"/>
                <a:ea typeface="Britannic Bold" charset="0"/>
                <a:cs typeface="Britannic Bold" charset="0"/>
              </a:rPr>
            </a:br>
            <a:r>
              <a:rPr lang="fr-FR" dirty="0"/>
              <a:t> Nicolas Casati, Bruno Barbet &amp; </a:t>
            </a:r>
            <a:r>
              <a:rPr lang="en-US" dirty="0"/>
              <a:t>François Casati</a:t>
            </a:r>
            <a:br>
              <a:rPr lang="en-US" dirty="0"/>
            </a:br>
            <a:r>
              <a:rPr lang="en-US" b="1" dirty="0">
                <a:latin typeface="Copperplate Gothic Bold" charset="0"/>
                <a:ea typeface="Copperplate Gothic Bold" charset="0"/>
                <a:cs typeface="Copperplate Gothic Bold" charset="0"/>
              </a:rPr>
              <a:t>woxxinc.com</a:t>
            </a:r>
          </a:p>
        </p:txBody>
      </p:sp>
      <p:pic>
        <p:nvPicPr>
          <p:cNvPr id="3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40030"/>
            <a:ext cx="2944070" cy="1962713"/>
          </a:xfrm>
          <a:prstGeom prst="rect">
            <a:avLst/>
          </a:prstGeom>
        </p:spPr>
      </p:pic>
      <p:pic>
        <p:nvPicPr>
          <p:cNvPr id="8" name="Espace réservé du contenu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100" y="1840030"/>
            <a:ext cx="2945189" cy="196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841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40B1492-EDB4-082B-61E6-7009CC24E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        WOXX TECHNOLOGY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1520F1A-4982-B558-83CE-343E98CDE8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b="1" dirty="0"/>
              <a:t>HOW DO YOU COMMUNICATE VOCALLY WITH THE INTERFACE OF YOUR AI COMPUTER IN A BUSY AND NOISY ENVIRONMENT, SUCH AS TRANSPORTATION, OPEN OFFICES, WAITING ROOMS ? </a:t>
            </a:r>
          </a:p>
          <a:p>
            <a:r>
              <a:rPr lang="fr-FR" b="1" dirty="0"/>
              <a:t>HOW DO YOU AVOID INTERFERENCES, or DISTURBANCE, or COMPLAINTS FROM THE SURROUNDING ? </a:t>
            </a:r>
          </a:p>
          <a:p>
            <a:r>
              <a:rPr lang="fr-FR" b="1" dirty="0"/>
              <a:t>HOW DO YOU SECURE CONFIDENTIALIY WITH YOUR VOCAL </a:t>
            </a:r>
            <a:r>
              <a:rPr lang="fr-FR" b="1" dirty="0" smtClean="0"/>
              <a:t>MESSAGE</a:t>
            </a:r>
            <a:endParaRPr lang="fr-FR" b="1" dirty="0"/>
          </a:p>
          <a:p>
            <a:r>
              <a:rPr lang="fr-FR" b="1" dirty="0" smtClean="0"/>
              <a:t>HOW </a:t>
            </a:r>
            <a:r>
              <a:rPr lang="fr-FR" b="1" dirty="0"/>
              <a:t>TO YOU SPEAK IN PROPER HYGIENIC CONDITIONS ?</a:t>
            </a:r>
          </a:p>
          <a:p>
            <a:r>
              <a:rPr lang="fr-FR" b="1" dirty="0"/>
              <a:t>THE ANSWER TO THESE IMPORTANT QUESTIONS IS THE « WOXX TECHNOLOGY »</a:t>
            </a:r>
          </a:p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6856804D-D84B-83C9-23BA-D9C8604AC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A81252F2-C268-535E-1C96-73E92620C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05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9411D29-3795-05A6-3109-ED01D0131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</a:t>
            </a:r>
            <a:r>
              <a:rPr lang="fr-FR" b="1" dirty="0"/>
              <a:t>WOXX LLC MISSION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35DFAC4-3CA7-7012-EB07-FE8A76C1F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r>
              <a:rPr lang="fr-FR" sz="3600" dirty="0" err="1"/>
              <a:t>Woxx</a:t>
            </a:r>
            <a:r>
              <a:rPr lang="fr-FR" sz="3600" dirty="0"/>
              <a:t> LLC </a:t>
            </a:r>
            <a:r>
              <a:rPr lang="fr-FR" sz="3600" dirty="0" err="1"/>
              <a:t>is</a:t>
            </a:r>
            <a:r>
              <a:rPr lang="fr-FR" sz="3600" dirty="0"/>
              <a:t> in the business of </a:t>
            </a:r>
            <a:r>
              <a:rPr lang="fr-FR" sz="3600" dirty="0" err="1"/>
              <a:t>providing</a:t>
            </a:r>
            <a:r>
              <a:rPr lang="fr-FR" sz="3600" dirty="0"/>
              <a:t>, </a:t>
            </a:r>
            <a:r>
              <a:rPr lang="fr-FR" sz="3600" dirty="0" err="1"/>
              <a:t>producing</a:t>
            </a:r>
            <a:r>
              <a:rPr lang="fr-FR" sz="3600" dirty="0"/>
              <a:t>, and </a:t>
            </a:r>
            <a:r>
              <a:rPr lang="fr-FR" sz="3600" dirty="0" err="1"/>
              <a:t>distributing</a:t>
            </a:r>
            <a:r>
              <a:rPr lang="fr-FR" sz="3600" dirty="0"/>
              <a:t> </a:t>
            </a:r>
            <a:r>
              <a:rPr lang="fr-FR" sz="3600" dirty="0" err="1"/>
              <a:t>sound</a:t>
            </a:r>
            <a:r>
              <a:rPr lang="fr-FR" sz="3600" dirty="0"/>
              <a:t> direction </a:t>
            </a:r>
            <a:r>
              <a:rPr lang="fr-FR" sz="3600" dirty="0" err="1"/>
              <a:t>devices</a:t>
            </a:r>
            <a:endParaRPr lang="fr-FR" sz="3600" dirty="0"/>
          </a:p>
          <a:p>
            <a:r>
              <a:rPr lang="fr-FR" dirty="0"/>
              <a:t> 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57B39569-4CCA-243F-7669-EE137D3B5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4A94EB94-628A-9C65-D994-865A87B1E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2971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B8196EA-C6B9-099C-F3A8-DF648FE15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		WOXX « SAS » TECHNOLOGY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F1032DF5-F0C2-AF82-5A40-95BD9B860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4000" dirty="0"/>
              <a:t>           SAS (SAFE, ACCURATE, SECURE) </a:t>
            </a:r>
          </a:p>
          <a:p>
            <a:pPr marL="0" indent="0">
              <a:buNone/>
            </a:pPr>
            <a:r>
              <a:rPr lang="fr-FR" sz="4000" dirty="0"/>
              <a:t>     WAY OF SENDING VOICE INSTRUCTIONS </a:t>
            </a:r>
          </a:p>
          <a:p>
            <a:pPr marL="0" indent="0">
              <a:buNone/>
            </a:pPr>
            <a:r>
              <a:rPr lang="fr-FR" sz="4000" dirty="0"/>
              <a:t>TO IA (ARTIFICIAL INTELLIGENCE) INTERFACES</a:t>
            </a:r>
          </a:p>
          <a:p>
            <a:pPr marL="0" indent="0">
              <a:buNone/>
            </a:pPr>
            <a:r>
              <a:rPr lang="fr-FR" sz="4000" dirty="0"/>
              <a:t>         (COMPUTER, SMARTPHONE, ETC)</a:t>
            </a:r>
          </a:p>
          <a:p>
            <a:r>
              <a:rPr lang="fr-FR" sz="4000" dirty="0"/>
              <a:t>                IN PUBLIC PLACES 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BB57E612-6A3A-9700-69D4-1E52F4F42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6D3DDB3A-0CB9-6143-7B72-4938413B2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9377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3258E2E-9EDE-AC92-D02B-F680A8317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</a:t>
            </a:r>
            <a:br>
              <a:rPr lang="fr-FR" dirty="0"/>
            </a:br>
            <a:r>
              <a:rPr lang="fr-FR" dirty="0"/>
              <a:t>		CURRENT TECHNOLOGIES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95D1AF15-1DB6-BB59-5386-6CF337931A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endParaRPr lang="fr-FR" dirty="0"/>
          </a:p>
          <a:p>
            <a:r>
              <a:rPr lang="fr-FR" sz="5000" dirty="0"/>
              <a:t>- VOICE COMMUNICATION WITH ELECTRONIC EQUIPMENTS</a:t>
            </a:r>
          </a:p>
          <a:p>
            <a:r>
              <a:rPr lang="fr-FR" sz="5000" dirty="0"/>
              <a:t>- AI (ARTIFICIAL INTELLIGENCE)</a:t>
            </a:r>
          </a:p>
          <a:p>
            <a:r>
              <a:rPr lang="fr-FR" sz="5000" dirty="0"/>
              <a:t>- GENERAL USE OF COMMUNICATION DEVICES IN PUBLIC SPACE</a:t>
            </a:r>
          </a:p>
          <a:p>
            <a:r>
              <a:rPr lang="fr-FR" sz="5000" dirty="0"/>
              <a:t>- WIFI IN AIR PLANES (</a:t>
            </a:r>
            <a:r>
              <a:rPr lang="fr-FR" sz="5000" dirty="0" err="1"/>
              <a:t>Allowing</a:t>
            </a:r>
            <a:r>
              <a:rPr lang="fr-FR" sz="5000" dirty="0"/>
              <a:t> phone usage)</a:t>
            </a:r>
          </a:p>
          <a:p>
            <a:r>
              <a:rPr lang="fr-FR" sz="5000" dirty="0"/>
              <a:t>- LIVE TRANSLATION</a:t>
            </a:r>
          </a:p>
          <a:p>
            <a:r>
              <a:rPr lang="fr-FR" sz="5000" dirty="0"/>
              <a:t>- VOICE RECOGNITION</a:t>
            </a:r>
          </a:p>
          <a:p>
            <a:r>
              <a:rPr lang="fr-FR" sz="5000" dirty="0"/>
              <a:t>- VOICE CLONING</a:t>
            </a:r>
          </a:p>
          <a:p>
            <a:r>
              <a:rPr lang="fr-FR" sz="5000" dirty="0"/>
              <a:t>- NOISE CONTROL (DISTURBANCE)</a:t>
            </a:r>
          </a:p>
          <a:p>
            <a:r>
              <a:rPr lang="fr-FR" sz="5000" dirty="0"/>
              <a:t>- AVOIDANCE OF MICROBIAL CONTAMINATION (PANDEMIC) </a:t>
            </a:r>
          </a:p>
          <a:p>
            <a:r>
              <a:rPr lang="fr-FR" sz="5000" dirty="0"/>
              <a:t> </a:t>
            </a:r>
          </a:p>
          <a:p>
            <a:r>
              <a:rPr lang="fr-FR" dirty="0"/>
              <a:t> 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B3675582-3ADD-89F3-E964-EE220D1C0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9F18EAFA-C7FD-3035-8F9F-19E5DCBF4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489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1B8D201-C1A4-EDD6-E906-448C71727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                AI and</a:t>
            </a:r>
            <a:r>
              <a:rPr lang="fr-FR" b="1" dirty="0"/>
              <a:t> MARKET NEEDS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A6589FA-2E5B-6DC3-249D-CAA3849A49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fr-FR" dirty="0"/>
          </a:p>
          <a:p>
            <a:r>
              <a:rPr lang="fr-FR" dirty="0"/>
              <a:t>- SAFE VOICE COMMUNICATION USING ALL TYPES OF ELECTRONIC EQUIPMENTS ( </a:t>
            </a:r>
            <a:r>
              <a:rPr lang="fr-FR" dirty="0" err="1"/>
              <a:t>Cell</a:t>
            </a:r>
            <a:r>
              <a:rPr lang="fr-FR" dirty="0"/>
              <a:t>-phone, computer, </a:t>
            </a:r>
            <a:r>
              <a:rPr lang="fr-FR" dirty="0" err="1"/>
              <a:t>personal</a:t>
            </a:r>
            <a:r>
              <a:rPr lang="fr-FR" dirty="0"/>
              <a:t> assistant, </a:t>
            </a:r>
            <a:r>
              <a:rPr lang="fr-FR" dirty="0" err="1"/>
              <a:t>etc</a:t>
            </a:r>
            <a:r>
              <a:rPr lang="fr-FR" dirty="0"/>
              <a:t> )  </a:t>
            </a:r>
          </a:p>
          <a:p>
            <a:r>
              <a:rPr lang="fr-FR" dirty="0"/>
              <a:t>- CONFIDENTIALITY FOR THE SPEAKER WHEN IN PUBLIC SPACES</a:t>
            </a:r>
          </a:p>
          <a:p>
            <a:r>
              <a:rPr lang="fr-FR" dirty="0"/>
              <a:t>- NO RISK OF VOICE CLONING OR LIP READING BY OUTSIDE CAPTURE</a:t>
            </a:r>
          </a:p>
          <a:p>
            <a:r>
              <a:rPr lang="fr-FR" dirty="0"/>
              <a:t>- NO OUTSIDE NOISE DISTURBANCE</a:t>
            </a:r>
          </a:p>
          <a:p>
            <a:r>
              <a:rPr lang="fr-FR" dirty="0"/>
              <a:t>- NO RISK OF MICROBE CONTAMINATION ( </a:t>
            </a:r>
            <a:r>
              <a:rPr lang="fr-FR" dirty="0" err="1"/>
              <a:t>both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err="1"/>
              <a:t>outside</a:t>
            </a:r>
            <a:r>
              <a:rPr lang="fr-FR" dirty="0"/>
              <a:t> and to the </a:t>
            </a:r>
            <a:r>
              <a:rPr lang="fr-FR" dirty="0" err="1"/>
              <a:t>surrounding</a:t>
            </a:r>
            <a:r>
              <a:rPr lang="fr-FR" dirty="0"/>
              <a:t> </a:t>
            </a:r>
            <a:r>
              <a:rPr lang="fr-FR" dirty="0" err="1"/>
              <a:t>coming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the </a:t>
            </a:r>
            <a:r>
              <a:rPr lang="fr-FR" dirty="0" err="1"/>
              <a:t>potentially</a:t>
            </a:r>
            <a:r>
              <a:rPr lang="fr-FR" dirty="0"/>
              <a:t> </a:t>
            </a:r>
            <a:r>
              <a:rPr lang="fr-FR" dirty="0" err="1"/>
              <a:t>infected</a:t>
            </a:r>
            <a:r>
              <a:rPr lang="fr-FR" dirty="0"/>
              <a:t> </a:t>
            </a:r>
            <a:r>
              <a:rPr lang="fr-FR" dirty="0" err="1"/>
              <a:t>speaker’s</a:t>
            </a:r>
            <a:r>
              <a:rPr lang="fr-FR" dirty="0"/>
              <a:t> </a:t>
            </a:r>
            <a:r>
              <a:rPr lang="fr-FR" dirty="0" err="1"/>
              <a:t>breath</a:t>
            </a:r>
            <a:r>
              <a:rPr lang="fr-FR" dirty="0"/>
              <a:t>)</a:t>
            </a:r>
          </a:p>
          <a:p>
            <a:r>
              <a:rPr lang="fr-FR" dirty="0"/>
              <a:t>- LOW COST DEVICE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smtClean="0"/>
              <a:t>VERSATILITY </a:t>
            </a:r>
            <a:r>
              <a:rPr lang="fr-FR" dirty="0"/>
              <a:t>of USE</a:t>
            </a:r>
          </a:p>
          <a:p>
            <a:r>
              <a:rPr lang="fr-FR" dirty="0"/>
              <a:t>- SIMPLE USE (no </a:t>
            </a:r>
            <a:r>
              <a:rPr lang="fr-FR" dirty="0" err="1"/>
              <a:t>need</a:t>
            </a:r>
            <a:r>
              <a:rPr lang="fr-FR" dirty="0"/>
              <a:t> for </a:t>
            </a:r>
            <a:r>
              <a:rPr lang="fr-FR" dirty="0" err="1"/>
              <a:t>sophisticated</a:t>
            </a:r>
            <a:r>
              <a:rPr lang="fr-FR" dirty="0"/>
              <a:t> </a:t>
            </a:r>
            <a:r>
              <a:rPr lang="fr-FR" dirty="0" err="1"/>
              <a:t>electronics</a:t>
            </a:r>
            <a:r>
              <a:rPr lang="fr-FR" dirty="0"/>
              <a:t>)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6EF6D10F-1D52-A598-24BE-11DFD65A0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1ACB54BC-6B96-D2AA-B851-3D0DC0DF7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3444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8C2A5B7-5579-4657-952B-09B049B66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			ACOUSTICAL TUBE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FAE20E6A-0788-3A94-4293-9FD8B6035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sz="3200" dirty="0"/>
          </a:p>
          <a:p>
            <a:r>
              <a:rPr lang="fr-FR" sz="3200" dirty="0"/>
              <a:t>- </a:t>
            </a:r>
            <a:r>
              <a:rPr lang="fr-FR" sz="3200" dirty="0" err="1"/>
              <a:t>Acoustical</a:t>
            </a:r>
            <a:r>
              <a:rPr lang="fr-FR" sz="3200" dirty="0"/>
              <a:t> tube </a:t>
            </a:r>
            <a:r>
              <a:rPr lang="fr-FR" sz="3200" dirty="0" err="1"/>
              <a:t>is</a:t>
            </a:r>
            <a:r>
              <a:rPr lang="fr-FR" sz="3200" dirty="0"/>
              <a:t> a simple and </a:t>
            </a:r>
            <a:r>
              <a:rPr lang="fr-FR" sz="3200" dirty="0" err="1"/>
              <a:t>safe</a:t>
            </a:r>
            <a:r>
              <a:rPr lang="fr-FR" sz="3200" dirty="0"/>
              <a:t> </a:t>
            </a:r>
            <a:r>
              <a:rPr lang="fr-FR" sz="3200" dirty="0" err="1"/>
              <a:t>way</a:t>
            </a:r>
            <a:r>
              <a:rPr lang="fr-FR" sz="3200" dirty="0"/>
              <a:t> to </a:t>
            </a:r>
            <a:r>
              <a:rPr lang="fr-FR" sz="3200" dirty="0" err="1"/>
              <a:t>convey</a:t>
            </a:r>
            <a:r>
              <a:rPr lang="fr-FR" sz="3200" dirty="0"/>
              <a:t> </a:t>
            </a:r>
            <a:r>
              <a:rPr lang="fr-FR" sz="3200" dirty="0" err="1"/>
              <a:t>voice</a:t>
            </a:r>
            <a:r>
              <a:rPr lang="fr-FR" sz="3200" dirty="0"/>
              <a:t> </a:t>
            </a:r>
            <a:r>
              <a:rPr lang="fr-FR" sz="3200" dirty="0" err="1"/>
              <a:t>from</a:t>
            </a:r>
            <a:r>
              <a:rPr lang="fr-FR" sz="3200" dirty="0"/>
              <a:t> the </a:t>
            </a:r>
            <a:r>
              <a:rPr lang="fr-FR" sz="3200" dirty="0" err="1"/>
              <a:t>speaker’s</a:t>
            </a:r>
            <a:r>
              <a:rPr lang="fr-FR" sz="3200" dirty="0"/>
              <a:t> </a:t>
            </a:r>
            <a:r>
              <a:rPr lang="fr-FR" sz="3200" dirty="0" err="1"/>
              <a:t>mouth</a:t>
            </a:r>
            <a:r>
              <a:rPr lang="fr-FR" sz="3200" dirty="0"/>
              <a:t> to the microphone of an </a:t>
            </a:r>
            <a:r>
              <a:rPr lang="fr-FR" sz="3200" dirty="0" err="1"/>
              <a:t>electronic</a:t>
            </a:r>
            <a:r>
              <a:rPr lang="fr-FR" sz="3200" dirty="0"/>
              <a:t> instrument, </a:t>
            </a:r>
            <a:r>
              <a:rPr lang="fr-FR" sz="3200" dirty="0" err="1"/>
              <a:t>such</a:t>
            </a:r>
            <a:r>
              <a:rPr lang="fr-FR" sz="3200" dirty="0"/>
              <a:t> as </a:t>
            </a:r>
            <a:r>
              <a:rPr lang="fr-FR" sz="3200" dirty="0" err="1"/>
              <a:t>cell</a:t>
            </a:r>
            <a:r>
              <a:rPr lang="fr-FR" sz="3200" dirty="0"/>
              <a:t>-phone, computer, </a:t>
            </a:r>
            <a:r>
              <a:rPr lang="fr-FR" sz="3200" dirty="0" err="1"/>
              <a:t>personal</a:t>
            </a:r>
            <a:r>
              <a:rPr lang="fr-FR" sz="3200" dirty="0"/>
              <a:t> assistant, etc.</a:t>
            </a:r>
          </a:p>
          <a:p>
            <a:r>
              <a:rPr lang="fr-FR" sz="3200" dirty="0"/>
              <a:t>- </a:t>
            </a:r>
            <a:r>
              <a:rPr lang="fr-FR" sz="3200" dirty="0" err="1"/>
              <a:t>Acoustical</a:t>
            </a:r>
            <a:r>
              <a:rPr lang="fr-FR" sz="3200" dirty="0"/>
              <a:t> tube </a:t>
            </a:r>
            <a:r>
              <a:rPr lang="fr-FR" sz="3200" dirty="0" err="1"/>
              <a:t>avoids</a:t>
            </a:r>
            <a:r>
              <a:rPr lang="fr-FR" sz="3200" dirty="0"/>
              <a:t> </a:t>
            </a:r>
            <a:r>
              <a:rPr lang="fr-FR" sz="3200" dirty="0" err="1"/>
              <a:t>voice</a:t>
            </a:r>
            <a:r>
              <a:rPr lang="fr-FR" sz="3200" dirty="0"/>
              <a:t> </a:t>
            </a:r>
            <a:r>
              <a:rPr lang="fr-FR" sz="3200" dirty="0" err="1"/>
              <a:t>sound</a:t>
            </a:r>
            <a:r>
              <a:rPr lang="fr-FR" sz="3200" dirty="0"/>
              <a:t> to </a:t>
            </a:r>
            <a:r>
              <a:rPr lang="fr-FR" sz="3200" dirty="0" err="1"/>
              <a:t>be</a:t>
            </a:r>
            <a:r>
              <a:rPr lang="fr-FR" sz="3200" dirty="0"/>
              <a:t> spread to the </a:t>
            </a:r>
            <a:r>
              <a:rPr lang="fr-FR" sz="3200" dirty="0" err="1"/>
              <a:t>environment</a:t>
            </a:r>
            <a:r>
              <a:rPr lang="fr-FR" sz="3200" dirty="0"/>
              <a:t>.</a:t>
            </a:r>
          </a:p>
          <a:p>
            <a:endParaRPr lang="fr-FR" sz="320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0D9FC10C-9359-36F0-85A9-B5B9310F5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Woxx inc. , F. Casati &amp; B Barbet metting Plantronics - Royal Wootton Bassett  9th December  2015          Confidentiality covered by NDA dated 18th April 2014</a:t>
            </a: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EEB58E59-4B7D-AB04-3A6D-DAB676635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9093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228600"/>
            <a:ext cx="8153400" cy="1219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sz="4800" b="1" dirty="0">
                <a:latin typeface="Braggadocio" charset="0"/>
                <a:ea typeface="Braggadocio" charset="0"/>
                <a:cs typeface="Braggadocio" charset="0"/>
              </a:rPr>
              <a:t>WOXX Inc.</a:t>
            </a:r>
            <a:endParaRPr lang="en-US" altLang="en-US" sz="48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997304"/>
            <a:ext cx="4343400" cy="2473325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Braggadocio" charset="0"/>
                <a:ea typeface="Braggadocio" charset="0"/>
                <a:cs typeface="Braggadocio" charset="0"/>
              </a:rPr>
              <a:t>Team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Braggadocio" charset="0"/>
                <a:ea typeface="Braggadocio" charset="0"/>
                <a:cs typeface="Braggadocio" charset="0"/>
              </a:rPr>
              <a:t>Patents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Braggadocio" charset="0"/>
                <a:ea typeface="Braggadocio" charset="0"/>
                <a:cs typeface="Braggadocio" charset="0"/>
              </a:rPr>
              <a:t>Marketing Plan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Braggadocio" charset="0"/>
                <a:ea typeface="Braggadocio" charset="0"/>
                <a:cs typeface="Braggadocio" charset="0"/>
              </a:rPr>
              <a:t>Everyday Situations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Braggadocio" charset="0"/>
                <a:ea typeface="Braggadocio" charset="0"/>
                <a:cs typeface="Braggadocio" charset="0"/>
              </a:rPr>
              <a:t>S.W.O.T. Analysis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5715000" y="3962401"/>
            <a:ext cx="228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altLang="en-US" dirty="0">
              <a:latin typeface="Arial" charset="0"/>
            </a:endParaRPr>
          </a:p>
        </p:txBody>
      </p:sp>
      <p:pic>
        <p:nvPicPr>
          <p:cNvPr id="5" name="Espace réservé du contenu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966234"/>
            <a:ext cx="6046158" cy="435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90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880257"/>
            <a:ext cx="10515600" cy="278819"/>
          </a:xfrm>
        </p:spPr>
        <p:txBody>
          <a:bodyPr>
            <a:noAutofit/>
          </a:bodyPr>
          <a:lstStyle/>
          <a:p>
            <a:pPr algn="ctr"/>
            <a:r>
              <a:rPr lang="en-US" altLang="en-US" sz="3200" dirty="0">
                <a:latin typeface="Braggadocio" charset="0"/>
                <a:ea typeface="Braggadocio" charset="0"/>
                <a:cs typeface="Braggadocio" charset="0"/>
              </a:rPr>
              <a:t> Team</a:t>
            </a:r>
            <a:endParaRPr lang="fr-FR" sz="3200" b="1" dirty="0">
              <a:latin typeface="Braggadocio" charset="0"/>
              <a:ea typeface="Braggadocio" charset="0"/>
              <a:cs typeface="Braggadocio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0486" y="1965707"/>
            <a:ext cx="5475514" cy="3913506"/>
          </a:xfrm>
        </p:spPr>
        <p:txBody>
          <a:bodyPr>
            <a:normAutofit fontScale="85000" lnSpcReduction="20000"/>
          </a:bodyPr>
          <a:lstStyle/>
          <a:p>
            <a:pPr>
              <a:buFont typeface="Arial" charset="0"/>
              <a:buChar char="•"/>
            </a:pPr>
            <a:r>
              <a:rPr lang="fr-FR" sz="3400" dirty="0"/>
              <a:t>Nicolas Casati, Bruno Barbet &amp; </a:t>
            </a:r>
            <a:r>
              <a:rPr lang="en-US" sz="3400" dirty="0"/>
              <a:t>François Casati</a:t>
            </a:r>
            <a:br>
              <a:rPr lang="en-US" sz="3400" dirty="0"/>
            </a:br>
            <a:r>
              <a:rPr lang="en-US" sz="3400" b="1" dirty="0" err="1">
                <a:ea typeface="Copperplate Gothic Bold" charset="0"/>
                <a:cs typeface="Copperplate Gothic Bold" charset="0"/>
              </a:rPr>
              <a:t>woxxinc.com</a:t>
            </a:r>
            <a:endParaRPr lang="fr-FR" sz="3400" b="1" dirty="0"/>
          </a:p>
          <a:p>
            <a:pPr>
              <a:buFont typeface="Arial" charset="0"/>
              <a:buChar char="•"/>
            </a:pPr>
            <a:r>
              <a:rPr lang="fr-FR" sz="3400" b="1" dirty="0"/>
              <a:t>W</a:t>
            </a:r>
            <a:r>
              <a:rPr lang="en-US" sz="3400" b="1" dirty="0"/>
              <a:t>e are a team of Consultants with extensive Industrial experience in Healthcare, Marketing &amp; R&amp;D</a:t>
            </a:r>
          </a:p>
          <a:p>
            <a:pPr>
              <a:buFont typeface="Arial" charset="0"/>
              <a:buChar char="•"/>
            </a:pPr>
            <a:r>
              <a:rPr lang="en-US" sz="3400" b="1" dirty="0"/>
              <a:t>We own two granted US patents : </a:t>
            </a:r>
          </a:p>
          <a:p>
            <a:pPr>
              <a:buFont typeface="Arial" charset="0"/>
              <a:buChar char="•"/>
            </a:pPr>
            <a:r>
              <a:rPr lang="en-US" sz="3400" b="1" dirty="0"/>
              <a:t>US 11,778,357 B2 and</a:t>
            </a:r>
          </a:p>
          <a:p>
            <a:pPr>
              <a:buFont typeface="Arial" charset="0"/>
              <a:buChar char="•"/>
            </a:pPr>
            <a:r>
              <a:rPr lang="en-US" sz="3400" b="1" dirty="0"/>
              <a:t> Application US 2022/0051791 A1.</a:t>
            </a:r>
          </a:p>
          <a:p>
            <a:endParaRPr lang="fr-FR" sz="24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9</a:t>
            </a:fld>
            <a:endParaRPr lang="fr-FR" dirty="0"/>
          </a:p>
        </p:txBody>
      </p:sp>
      <p:pic>
        <p:nvPicPr>
          <p:cNvPr id="7" name="Espace réservé du contenu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497" y="1965706"/>
            <a:ext cx="4237621" cy="282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67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A54F726-A5D7-454C-842E-2D6000308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6879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>
                <a:latin typeface="Braggadocio" charset="0"/>
                <a:ea typeface="Braggadocio" charset="0"/>
                <a:cs typeface="Braggadocio" charset="0"/>
              </a:rPr>
              <a:t> 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C581323-23F0-4A12-8747-D3AF036DC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8447"/>
            <a:ext cx="6012543" cy="370815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Increasing Application usage of human voice</a:t>
            </a:r>
          </a:p>
          <a:p>
            <a:pPr lvl="1"/>
            <a:r>
              <a:rPr lang="en-US" sz="2000" b="1" dirty="0"/>
              <a:t>Mobile phones &amp; Head Phones in Public and in Open Offices</a:t>
            </a:r>
          </a:p>
          <a:p>
            <a:pPr lvl="1"/>
            <a:r>
              <a:rPr lang="en-US" sz="2000" b="1" dirty="0"/>
              <a:t>Voice Recognition usage for ease &amp; speed in Communication Interface </a:t>
            </a:r>
          </a:p>
          <a:p>
            <a:pPr lvl="1"/>
            <a:r>
              <a:rPr lang="en-US" sz="2000" b="1" dirty="0"/>
              <a:t>Use of AI (artificial Intelligence) for multiple purposes</a:t>
            </a:r>
          </a:p>
          <a:p>
            <a:pPr lvl="1"/>
            <a:r>
              <a:rPr lang="en-US" sz="2000" b="1" dirty="0"/>
              <a:t>Increasing Spending in Expensive R&amp;D for Sound Dampening to reduce external interference. </a:t>
            </a:r>
            <a:endParaRPr lang="en-US" sz="2000" b="1" i="1" dirty="0">
              <a:effectLst/>
              <a:latin typeface="CiscoSans"/>
            </a:endParaRPr>
          </a:p>
          <a:p>
            <a:r>
              <a:rPr lang="en-US" b="1" dirty="0">
                <a:effectLst/>
                <a:latin typeface="CiscoSans"/>
              </a:rPr>
              <a:t>New Health Requirement</a:t>
            </a:r>
          </a:p>
          <a:p>
            <a:pPr lvl="1"/>
            <a:r>
              <a:rPr lang="en-US" sz="2000" b="1" dirty="0">
                <a:effectLst/>
                <a:latin typeface="CiscoSans"/>
              </a:rPr>
              <a:t>ASIA has been using Face Masks to Protect against Virus &amp; in Particular Influenza</a:t>
            </a:r>
          </a:p>
          <a:p>
            <a:pPr lvl="1"/>
            <a:r>
              <a:rPr lang="en-US" sz="2000" b="1" dirty="0">
                <a:latin typeface="CiscoSans"/>
              </a:rPr>
              <a:t>COVID Protection has led Governments worldwide to Impose Face Masks in Closed Offices &amp; Public Places as well as selectively in Open Places</a:t>
            </a:r>
            <a:endParaRPr lang="en-US" sz="2000" b="1" dirty="0">
              <a:effectLst/>
              <a:latin typeface="CiscoSans"/>
            </a:endParaRPr>
          </a:p>
          <a:p>
            <a:pPr lvl="1"/>
            <a:endParaRPr lang="en-US" sz="2000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E0BE569-6C1D-426A-B833-D52DC6DFE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10</a:t>
            </a:fld>
            <a:endParaRPr lang="fr-FR" dirty="0"/>
          </a:p>
        </p:txBody>
      </p:sp>
      <p:pic>
        <p:nvPicPr>
          <p:cNvPr id="6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742" y="2108447"/>
            <a:ext cx="3614057" cy="2409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61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 </a:t>
            </a:r>
            <a:r>
              <a:rPr lang="fr-FR" sz="3200" b="1" dirty="0">
                <a:latin typeface="Braggadocio" charset="0"/>
                <a:ea typeface="Braggadocio" charset="0"/>
                <a:cs typeface="Braggadocio" charset="0"/>
              </a:rPr>
              <a:t>Patents</a:t>
            </a:r>
            <a:br>
              <a:rPr lang="fr-FR" sz="3200" b="1" dirty="0">
                <a:latin typeface="Braggadocio" charset="0"/>
                <a:ea typeface="Braggadocio" charset="0"/>
                <a:cs typeface="Braggadocio" charset="0"/>
              </a:rPr>
            </a:b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68680" y="1737360"/>
            <a:ext cx="6141720" cy="4023360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US 11,778, 357 B2 (</a:t>
            </a:r>
            <a:r>
              <a:rPr lang="en-US" dirty="0"/>
              <a:t>October</a:t>
            </a:r>
            <a:r>
              <a:rPr lang="fr-FR" dirty="0"/>
              <a:t> 3, 2023)</a:t>
            </a:r>
            <a:endParaRPr lang="en-US" b="1" dirty="0"/>
          </a:p>
          <a:p>
            <a:r>
              <a:rPr lang="en-US" b="1" dirty="0"/>
              <a:t>SOUND DIRECTING DEVICE FOR A MOBILE TELECOMMUNICATION DEVICE :</a:t>
            </a:r>
            <a:br>
              <a:rPr lang="en-US" b="1" dirty="0"/>
            </a:br>
            <a:endParaRPr lang="en-US" b="1" dirty="0"/>
          </a:p>
          <a:p>
            <a:pPr>
              <a:buFont typeface="Arial" charset="0"/>
              <a:buChar char="•"/>
            </a:pPr>
            <a:r>
              <a:rPr lang="en-US" sz="2400" dirty="0"/>
              <a:t> Privacy mask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 Elongated semi-circular opening for a user’s mouth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 Second opening coupled with a transfer tube in which a user’s voice travels until it reaches the receiver of a mobile phone or computer. 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 The device allowing speaking with privacy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 The present device protects the surrounding from saliva projected by the user while speaking loudly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11</a:t>
            </a:fld>
            <a:endParaRPr lang="fr-FR" dirty="0"/>
          </a:p>
        </p:txBody>
      </p:sp>
      <p:pic>
        <p:nvPicPr>
          <p:cNvPr id="6" name="Espace réservé du contenu 6" descr="Une image contenant texte, croquis, cercle, dessin&#10;&#10;Description générée automatiquement">
            <a:extLst>
              <a:ext uri="{FF2B5EF4-FFF2-40B4-BE49-F238E27FC236}">
                <a16:creationId xmlns:a16="http://schemas.microsoft.com/office/drawing/2014/main" xmlns="" id="{C0DD2A8F-8899-4FF9-56C0-DF6DC626A9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287" y="2075304"/>
            <a:ext cx="2942306" cy="404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370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880257"/>
            <a:ext cx="10515600" cy="278819"/>
          </a:xfrm>
        </p:spPr>
        <p:txBody>
          <a:bodyPr>
            <a:noAutofit/>
          </a:bodyPr>
          <a:lstStyle/>
          <a:p>
            <a:pPr algn="ctr"/>
            <a:r>
              <a:rPr lang="en-US" altLang="en-US" sz="3200" dirty="0">
                <a:latin typeface="Braggadocio" charset="0"/>
                <a:ea typeface="Braggadocio" charset="0"/>
                <a:cs typeface="Braggadocio" charset="0"/>
              </a:rPr>
              <a:t>Patents</a:t>
            </a:r>
            <a:endParaRPr lang="fr-FR" sz="3200" b="1" dirty="0">
              <a:latin typeface="Braggadocio" charset="0"/>
              <a:ea typeface="Braggadocio" charset="0"/>
              <a:cs typeface="Braggadocio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400" y="2097098"/>
            <a:ext cx="5054600" cy="4034264"/>
          </a:xfrm>
        </p:spPr>
        <p:txBody>
          <a:bodyPr>
            <a:noAutofit/>
          </a:bodyPr>
          <a:lstStyle/>
          <a:p>
            <a:r>
              <a:rPr lang="en-US" sz="2400" dirty="0"/>
              <a:t>This Intellectual Property concerns a device which addresses &amp; resolves </a:t>
            </a:r>
          </a:p>
          <a:p>
            <a:pPr lvl="1"/>
            <a:r>
              <a:rPr lang="en-US" sz="2400" b="1" i="1" dirty="0"/>
              <a:t>Conversation privacy  </a:t>
            </a:r>
            <a:r>
              <a:rPr lang="en-US" sz="2400" dirty="0"/>
              <a:t>as well as </a:t>
            </a:r>
            <a:r>
              <a:rPr lang="en-US" sz="2400" b="1" i="1" dirty="0"/>
              <a:t>Voice Disturbance / interference </a:t>
            </a:r>
            <a:r>
              <a:rPr lang="en-US" sz="2400" i="1" dirty="0"/>
              <a:t>(stress potentially leading to cardio-vascular diseases) </a:t>
            </a:r>
            <a:r>
              <a:rPr lang="en-US" sz="2400" dirty="0"/>
              <a:t>of people speaking in a public place whether confined like public transportation such as trains, planes or open spaces such as open offices, streets, restaurants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12</a:t>
            </a:fld>
            <a:endParaRPr lang="fr-FR" dirty="0"/>
          </a:p>
        </p:txBody>
      </p:sp>
      <p:pic>
        <p:nvPicPr>
          <p:cNvPr id="6" name="Espace réservé du contenu 6" descr="Une image contenant croquis, diagramme, texte, dessin&#10;&#10;Description générée automatiquement">
            <a:extLst>
              <a:ext uri="{FF2B5EF4-FFF2-40B4-BE49-F238E27FC236}">
                <a16:creationId xmlns:a16="http://schemas.microsoft.com/office/drawing/2014/main" xmlns="" id="{F0654BD8-1EE4-78D7-ABAB-349FF25B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675" y="1917130"/>
            <a:ext cx="2751847" cy="378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915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880257"/>
            <a:ext cx="10515600" cy="278819"/>
          </a:xfrm>
        </p:spPr>
        <p:txBody>
          <a:bodyPr>
            <a:noAutofit/>
          </a:bodyPr>
          <a:lstStyle/>
          <a:p>
            <a:pPr algn="ctr"/>
            <a:r>
              <a:rPr lang="en-US" altLang="en-US" sz="3200" dirty="0">
                <a:latin typeface="Braggadocio" charset="0"/>
                <a:ea typeface="Braggadocio" charset="0"/>
                <a:cs typeface="Braggadocio" charset="0"/>
              </a:rPr>
              <a:t>Patents</a:t>
            </a:r>
            <a:endParaRPr lang="fr-FR" sz="3200" b="1" dirty="0">
              <a:latin typeface="Braggadocio" charset="0"/>
              <a:ea typeface="Braggadocio" charset="0"/>
              <a:cs typeface="Braggadocio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399" y="2097098"/>
            <a:ext cx="4651829" cy="4034264"/>
          </a:xfrm>
        </p:spPr>
        <p:txBody>
          <a:bodyPr>
            <a:noAutofit/>
          </a:bodyPr>
          <a:lstStyle/>
          <a:p>
            <a:r>
              <a:rPr lang="en-US" sz="2400" b="1" i="1" dirty="0"/>
              <a:t>Protection against microbe </a:t>
            </a:r>
            <a:r>
              <a:rPr lang="en-US" sz="2400" dirty="0"/>
              <a:t>(bacteria, virus) </a:t>
            </a:r>
            <a:r>
              <a:rPr lang="en-US" sz="2400" b="1" i="1" dirty="0"/>
              <a:t>projection</a:t>
            </a:r>
            <a:r>
              <a:rPr lang="en-US" sz="2400" dirty="0"/>
              <a:t> </a:t>
            </a:r>
          </a:p>
          <a:p>
            <a:r>
              <a:rPr lang="en-US" sz="2400" dirty="0"/>
              <a:t>This invention is strengthened  by a second granted US Patent</a:t>
            </a:r>
            <a:r>
              <a:rPr lang="fr-FR" sz="2400" dirty="0"/>
              <a:t> </a:t>
            </a:r>
          </a:p>
          <a:p>
            <a:endParaRPr lang="fr-FR" sz="3200" dirty="0"/>
          </a:p>
          <a:p>
            <a:r>
              <a:rPr lang="en-US" dirty="0"/>
              <a:t>US 2022/0051791 A1 : new surgical mask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13</a:t>
            </a:fld>
            <a:endParaRPr lang="fr-FR" dirty="0"/>
          </a:p>
        </p:txBody>
      </p:sp>
      <p:pic>
        <p:nvPicPr>
          <p:cNvPr id="6" name="Espace réservé du contenu 6" descr="Une image contenant croquis, diagramme, texte, dessin&#10;&#10;Description générée automatiquement">
            <a:extLst>
              <a:ext uri="{FF2B5EF4-FFF2-40B4-BE49-F238E27FC236}">
                <a16:creationId xmlns:a16="http://schemas.microsoft.com/office/drawing/2014/main" xmlns="" id="{F0654BD8-1EE4-78D7-ABAB-349FF25B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675" y="1917130"/>
            <a:ext cx="2751847" cy="378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117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1FF8F80-BBCE-6AB2-0BB0-82B249678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54" y="136525"/>
            <a:ext cx="10501045" cy="1554163"/>
          </a:xfrm>
        </p:spPr>
        <p:txBody>
          <a:bodyPr>
            <a:normAutofit/>
          </a:bodyPr>
          <a:lstStyle/>
          <a:p>
            <a:pPr algn="ctr"/>
            <a:r>
              <a:rPr lang="en-US" altLang="en-US" sz="3200" dirty="0">
                <a:latin typeface="Braggadocio" charset="0"/>
                <a:ea typeface="Braggadocio" charset="0"/>
                <a:cs typeface="Braggadocio" charset="0"/>
              </a:rPr>
              <a:t>Patents</a:t>
            </a:r>
            <a:r>
              <a:rPr lang="fr-FR" sz="3200" b="1" dirty="0">
                <a:latin typeface="Braggadocio" charset="0"/>
                <a:ea typeface="Braggadocio" charset="0"/>
                <a:cs typeface="Braggadocio" charset="0"/>
              </a:rPr>
              <a:t> </a:t>
            </a:r>
            <a:br>
              <a:rPr lang="fr-FR" sz="3200" b="1" dirty="0">
                <a:latin typeface="Braggadocio" charset="0"/>
                <a:ea typeface="Braggadocio" charset="0"/>
                <a:cs typeface="Braggadocio" charset="0"/>
              </a:rPr>
            </a:br>
            <a:endParaRPr lang="en-US" sz="3200" dirty="0"/>
          </a:p>
        </p:txBody>
      </p:sp>
      <p:pic>
        <p:nvPicPr>
          <p:cNvPr id="7" name="Espace réservé du contenu 6" descr="Une image contenant texte, croquis, diagramme, dessin&#10;&#10;Description générée automatiquement">
            <a:extLst>
              <a:ext uri="{FF2B5EF4-FFF2-40B4-BE49-F238E27FC236}">
                <a16:creationId xmlns:a16="http://schemas.microsoft.com/office/drawing/2014/main" xmlns="" id="{D4524D7E-DF15-F738-4090-E42EF29F81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346" y="1774387"/>
            <a:ext cx="3234194" cy="4444377"/>
          </a:xfrm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9913B224-AAE1-05B9-80D1-D00A46A01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14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852754" y="2341870"/>
            <a:ext cx="419930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US 2022/0051791 A1: Sound directing </a:t>
            </a:r>
            <a:r>
              <a:rPr lang="en-US" sz="2800" noProof="1"/>
              <a:t>device</a:t>
            </a:r>
            <a:r>
              <a:rPr lang="en-US" sz="2800" dirty="0"/>
              <a:t> for a mobile telecommunication device having microbial barrier properties</a:t>
            </a:r>
          </a:p>
        </p:txBody>
      </p:sp>
    </p:spTree>
    <p:extLst>
      <p:ext uri="{BB962C8B-B14F-4D97-AF65-F5344CB8AC3E}">
        <p14:creationId xmlns:p14="http://schemas.microsoft.com/office/powerpoint/2010/main" val="722507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815885"/>
            <a:ext cx="10515600" cy="549276"/>
          </a:xfrm>
        </p:spPr>
        <p:txBody>
          <a:bodyPr>
            <a:noAutofit/>
          </a:bodyPr>
          <a:lstStyle/>
          <a:p>
            <a:pPr algn="ctr"/>
            <a:r>
              <a:rPr lang="fr-FR" sz="3200" b="1" dirty="0">
                <a:latin typeface="Braggadocio" charset="0"/>
                <a:ea typeface="Braggadocio" charset="0"/>
                <a:cs typeface="Braggadocio" charset="0"/>
              </a:rPr>
              <a:t>Patent</a:t>
            </a:r>
            <a:r>
              <a:rPr lang="fr-FR" sz="2800" b="1" dirty="0">
                <a:latin typeface="Braggadocio" charset="0"/>
                <a:ea typeface="Braggadocio" charset="0"/>
                <a:cs typeface="Braggadocio" charset="0"/>
              </a:rPr>
              <a:t/>
            </a:r>
            <a:br>
              <a:rPr lang="fr-FR" sz="2800" b="1" dirty="0">
                <a:latin typeface="Braggadocio" charset="0"/>
                <a:ea typeface="Braggadocio" charset="0"/>
                <a:cs typeface="Braggadocio" charset="0"/>
              </a:rPr>
            </a:b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722594"/>
            <a:ext cx="6128657" cy="4034264"/>
          </a:xfrm>
        </p:spPr>
        <p:txBody>
          <a:bodyPr>
            <a:normAutofit fontScale="85000" lnSpcReduction="20000"/>
          </a:bodyPr>
          <a:lstStyle/>
          <a:p>
            <a:pPr>
              <a:buFont typeface="Arial" charset="0"/>
              <a:buChar char="•"/>
            </a:pPr>
            <a:r>
              <a:rPr lang="en-US" sz="2400" b="1" dirty="0"/>
              <a:t> The speaker device is lined with a specially designed sound dampening material</a:t>
            </a:r>
          </a:p>
          <a:p>
            <a:pPr>
              <a:buFont typeface="Arial" charset="0"/>
              <a:buChar char="•"/>
            </a:pPr>
            <a:r>
              <a:rPr lang="en-US" sz="2400" b="1" dirty="0"/>
              <a:t> Contain voice inside the facial speaker device, avoiding external disturbance + enabling privacy of conversation. </a:t>
            </a:r>
          </a:p>
          <a:p>
            <a:pPr>
              <a:buFont typeface="Arial" charset="0"/>
              <a:buChar char="•"/>
            </a:pPr>
            <a:r>
              <a:rPr lang="en-US" sz="2400" b="1" dirty="0"/>
              <a:t> The whole device act as barrier to avoid saliva projection to the surrounding while user speaks loudly in confined environments.</a:t>
            </a:r>
          </a:p>
          <a:p>
            <a:pPr>
              <a:buFont typeface="Arial" charset="0"/>
              <a:buChar char="•"/>
            </a:pPr>
            <a:r>
              <a:rPr lang="en-US" sz="2400" b="1" dirty="0"/>
              <a:t> The present Invention incorporates a speaker device with an opening for a user’s mouth &amp; surrounding facial portion</a:t>
            </a:r>
          </a:p>
          <a:p>
            <a:pPr>
              <a:buFont typeface="Arial" charset="0"/>
              <a:buChar char="•"/>
            </a:pPr>
            <a:r>
              <a:rPr lang="en-US" sz="2400" b="1" dirty="0"/>
              <a:t> A second opening coupled with a transfer tube in which a user’s voice travels until it reaches the receiver of a mobile phone, computer, microphone, telephone, or similar devices. </a:t>
            </a:r>
          </a:p>
          <a:p>
            <a:endParaRPr lang="en-US" sz="2400" b="1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15</a:t>
            </a:fld>
            <a:endParaRPr lang="fr-FR" dirty="0"/>
          </a:p>
        </p:txBody>
      </p:sp>
      <p:pic>
        <p:nvPicPr>
          <p:cNvPr id="7" name="Espace réservé du contenu 6" descr="Une image contenant croquis, diagramme, texte, dessin&#10;&#10;Description générée automatiquement">
            <a:extLst>
              <a:ext uri="{FF2B5EF4-FFF2-40B4-BE49-F238E27FC236}">
                <a16:creationId xmlns:a16="http://schemas.microsoft.com/office/drawing/2014/main" xmlns="" id="{F0654BD8-1EE4-78D7-ABAB-349FF25B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218" y="1798157"/>
            <a:ext cx="2878439" cy="395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3303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16</a:t>
            </a:fld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385694" y="1828800"/>
            <a:ext cx="6167506" cy="369331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        </a:t>
            </a:r>
            <a:r>
              <a:rPr lang="en-US" sz="2400" b="1" u="sng" dirty="0">
                <a:solidFill>
                  <a:srgbClr val="C00000"/>
                </a:solidFill>
              </a:rPr>
              <a:t>Technology Elements</a:t>
            </a:r>
          </a:p>
          <a:p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Speaker device designed for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/>
              <a:t>Sound transmission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/>
              <a:t>Breathing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Tube size &amp; length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Tube linking to receiver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Sound absorption material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Barrier for germs (aerosol)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66551" y="544286"/>
            <a:ext cx="4364106" cy="508000"/>
          </a:xfrm>
        </p:spPr>
        <p:txBody>
          <a:bodyPr>
            <a:normAutofit/>
          </a:bodyPr>
          <a:lstStyle/>
          <a:p>
            <a:r>
              <a:rPr lang="fr-FR" sz="3200" b="1" dirty="0">
                <a:latin typeface="Braggadocio" charset="0"/>
                <a:ea typeface="Braggadocio" charset="0"/>
                <a:cs typeface="Braggadocio" charset="0"/>
              </a:rPr>
              <a:t>Patent</a:t>
            </a:r>
            <a:endParaRPr lang="en-US" sz="3200" dirty="0"/>
          </a:p>
        </p:txBody>
      </p:sp>
      <p:pic>
        <p:nvPicPr>
          <p:cNvPr id="9" name="Espace réservé du contenu 6" descr="Une image contenant croquis, diagramme, texte, dessin&#10;&#10;Description générée automatiquement">
            <a:extLst>
              <a:ext uri="{FF2B5EF4-FFF2-40B4-BE49-F238E27FC236}">
                <a16:creationId xmlns:a16="http://schemas.microsoft.com/office/drawing/2014/main" xmlns="" id="{F0654BD8-1EE4-78D7-ABAB-349FF25B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218" y="1798157"/>
            <a:ext cx="2878439" cy="395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176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2458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>
                <a:latin typeface="Braggadocio" charset="0"/>
                <a:ea typeface="Braggadocio" charset="0"/>
                <a:cs typeface="Braggadocio" charset="0"/>
              </a:rPr>
              <a:t>Patent</a:t>
            </a:r>
            <a:endParaRPr lang="en-US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5777" y="1995532"/>
            <a:ext cx="6359480" cy="199589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Partially Resolved </a:t>
            </a:r>
            <a:r>
              <a:rPr lang="en-US" sz="2800" dirty="0"/>
              <a:t>: « Freeway »Systems </a:t>
            </a:r>
          </a:p>
          <a:p>
            <a:pPr lvl="2"/>
            <a:r>
              <a:rPr lang="en-US" sz="2800" dirty="0"/>
              <a:t> background noise eliminated  - </a:t>
            </a:r>
            <a:r>
              <a:rPr lang="en-US" sz="2800" i="1" dirty="0">
                <a:solidFill>
                  <a:srgbClr val="FF0000"/>
                </a:solidFill>
              </a:rPr>
              <a:t>sophisticated noise dampening softwares</a:t>
            </a:r>
          </a:p>
          <a:p>
            <a:pPr lvl="2"/>
            <a:r>
              <a:rPr lang="en-US" sz="2800" dirty="0"/>
              <a:t>No spreading of germs in confined environments</a:t>
            </a:r>
          </a:p>
          <a:p>
            <a:pPr lvl="1"/>
            <a:r>
              <a:rPr lang="en-US" sz="2800" dirty="0"/>
              <a:t>Privacy &amp; External Interference of the person talking </a:t>
            </a:r>
          </a:p>
          <a:p>
            <a:pPr lvl="1"/>
            <a:r>
              <a:rPr lang="en-US" sz="2800" dirty="0"/>
              <a:t>External interfere</a:t>
            </a:r>
            <a:r>
              <a:rPr lang="en-US" sz="3200" dirty="0"/>
              <a:t>nce of wind on microphone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17</a:t>
            </a:fld>
            <a:endParaRPr lang="fr-FR" dirty="0"/>
          </a:p>
        </p:txBody>
      </p:sp>
      <p:pic>
        <p:nvPicPr>
          <p:cNvPr id="6" name="Espace réservé du contenu 6" descr="Une image contenant croquis, diagramme, texte, dessin&#10;&#10;Description générée automatiquement">
            <a:extLst>
              <a:ext uri="{FF2B5EF4-FFF2-40B4-BE49-F238E27FC236}">
                <a16:creationId xmlns:a16="http://schemas.microsoft.com/office/drawing/2014/main" xmlns="" id="{F0654BD8-1EE4-78D7-ABAB-349FF25B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218" y="1798157"/>
            <a:ext cx="2878439" cy="395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821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8186" y="365125"/>
            <a:ext cx="9968248" cy="1051551"/>
          </a:xfrm>
          <a:ln w="38100"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algn="ctr"/>
            <a:r>
              <a:rPr lang="fr-FR" sz="3200" b="1" dirty="0">
                <a:latin typeface="Braggadocio" charset="0"/>
                <a:ea typeface="Braggadocio" charset="0"/>
                <a:cs typeface="Braggadocio" charset="0"/>
              </a:rPr>
              <a:t>Marketing Plan</a:t>
            </a:r>
            <a:br>
              <a:rPr lang="fr-FR" sz="3200" b="1" dirty="0">
                <a:latin typeface="Braggadocio" charset="0"/>
                <a:ea typeface="Braggadocio" charset="0"/>
                <a:cs typeface="Braggadocio" charset="0"/>
              </a:rPr>
            </a:br>
            <a:r>
              <a:rPr lang="en-US" sz="2400" dirty="0">
                <a:solidFill>
                  <a:schemeClr val="tx1"/>
                </a:solidFill>
              </a:rPr>
              <a:t>Novelty in Head Phone Communications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80275" y="1793719"/>
            <a:ext cx="4396525" cy="4351338"/>
          </a:xfrm>
        </p:spPr>
        <p:txBody>
          <a:bodyPr>
            <a:normAutofit fontScale="85000" lnSpcReduction="20000"/>
          </a:bodyPr>
          <a:lstStyle/>
          <a:p>
            <a:r>
              <a:rPr lang="en-US" sz="2400" b="1" dirty="0"/>
              <a:t>New Technology Sector Addressing Head Phone Communication Issues</a:t>
            </a:r>
          </a:p>
          <a:p>
            <a:r>
              <a:rPr lang="en-US" sz="2400" b="1" dirty="0"/>
              <a:t>Positively impacting all sectors where head phones &amp; computer verbal  communications is/can/could be used</a:t>
            </a:r>
          </a:p>
          <a:p>
            <a:r>
              <a:rPr lang="en-US" sz="2400" b="1" dirty="0"/>
              <a:t>Simple process enhancing/broadening High tech communication solutions sectors</a:t>
            </a:r>
          </a:p>
          <a:p>
            <a:r>
              <a:rPr lang="en-US" sz="2400" b="1" dirty="0"/>
              <a:t>Brings large opportunities of differentiation to designers of communication devices</a:t>
            </a:r>
          </a:p>
          <a:p>
            <a:r>
              <a:rPr lang="en-US" sz="2400" b="1" dirty="0"/>
              <a:t>Open new fields of applications applicable Indoor &amp; Outdoor, </a:t>
            </a:r>
            <a:r>
              <a:rPr lang="en-US" sz="2400" b="1" i="1" dirty="0"/>
              <a:t>Professional &amp; Recreational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Patent protected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18</a:t>
            </a:fld>
            <a:endParaRPr lang="fr-F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970" y="2004515"/>
            <a:ext cx="5534083" cy="327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8355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19</a:t>
            </a:fld>
            <a:endParaRPr lang="fr-FR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831810" y="1733505"/>
            <a:ext cx="5314990" cy="4362495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100" b="1" u="sng" dirty="0">
                <a:solidFill>
                  <a:srgbClr val="C00000"/>
                </a:solidFill>
              </a:rPr>
              <a:t>Commercial attributes</a:t>
            </a:r>
          </a:p>
          <a:p>
            <a:pPr marL="0" indent="0" algn="ctr">
              <a:buNone/>
            </a:pPr>
            <a:endParaRPr lang="en-US" sz="3000" b="1" u="sng" dirty="0">
              <a:solidFill>
                <a:srgbClr val="C00000"/>
              </a:solidFill>
            </a:endParaRPr>
          </a:p>
          <a:p>
            <a:r>
              <a:rPr lang="en-US" sz="3100" dirty="0"/>
              <a:t>light</a:t>
            </a:r>
          </a:p>
          <a:p>
            <a:r>
              <a:rPr lang="en-US" sz="3100" dirty="0"/>
              <a:t>comfortable</a:t>
            </a:r>
          </a:p>
          <a:p>
            <a:r>
              <a:rPr lang="en-US" sz="3100" dirty="0"/>
              <a:t>low cost  </a:t>
            </a:r>
          </a:p>
          <a:p>
            <a:r>
              <a:rPr lang="en-US" sz="3100" dirty="0"/>
              <a:t>disposable elements</a:t>
            </a:r>
          </a:p>
          <a:p>
            <a:r>
              <a:rPr lang="en-US" sz="3100" dirty="0"/>
              <a:t>opportunity for extensive outer marketing decoration</a:t>
            </a:r>
          </a:p>
          <a:p>
            <a:r>
              <a:rPr lang="en-US" sz="3100" dirty="0"/>
              <a:t>Conversation privacy</a:t>
            </a:r>
          </a:p>
          <a:p>
            <a:r>
              <a:rPr lang="en-US" sz="3100" b="1" i="1" dirty="0">
                <a:solidFill>
                  <a:schemeClr val="accent1">
                    <a:lumMod val="75000"/>
                  </a:schemeClr>
                </a:solidFill>
              </a:rPr>
              <a:t>No external interference </a:t>
            </a:r>
          </a:p>
          <a:p>
            <a:pPr lvl="1"/>
            <a:r>
              <a:rPr lang="en-US" sz="2700" b="1" i="1" dirty="0">
                <a:solidFill>
                  <a:schemeClr val="accent1">
                    <a:lumMod val="75000"/>
                  </a:schemeClr>
                </a:solidFill>
              </a:rPr>
              <a:t>critical in close environment – office, transport.</a:t>
            </a:r>
          </a:p>
          <a:p>
            <a:pPr lvl="1"/>
            <a:r>
              <a:rPr lang="en-US" sz="2700" b="1" i="1" dirty="0">
                <a:solidFill>
                  <a:schemeClr val="accent1">
                    <a:lumMod val="75000"/>
                  </a:schemeClr>
                </a:solidFill>
              </a:rPr>
              <a:t>Outer noise , wind …</a:t>
            </a:r>
          </a:p>
          <a:p>
            <a:r>
              <a:rPr lang="en-US" sz="3100" b="1" i="1" dirty="0">
                <a:solidFill>
                  <a:schemeClr val="accent1">
                    <a:lumMod val="75000"/>
                  </a:schemeClr>
                </a:solidFill>
              </a:rPr>
              <a:t>Incorporation in seats – airlines, office ..</a:t>
            </a:r>
          </a:p>
          <a:p>
            <a:r>
              <a:rPr lang="en-US" sz="3100" b="1" i="1" dirty="0"/>
              <a:t>AVOID SPREADING OF GERMS </a:t>
            </a:r>
          </a:p>
          <a:p>
            <a:endParaRPr lang="en-US" sz="3100" dirty="0"/>
          </a:p>
          <a:p>
            <a:endParaRPr lang="en-US" dirty="0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3789294" y="558800"/>
            <a:ext cx="4364106" cy="508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>
                <a:latin typeface="Braggadocio" charset="0"/>
                <a:ea typeface="Braggadocio" charset="0"/>
                <a:cs typeface="Braggadocio" charset="0"/>
              </a:rPr>
              <a:t>Marketing Plan</a:t>
            </a:r>
            <a:endParaRPr lang="en-US" sz="3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571" y="2004515"/>
            <a:ext cx="4924482" cy="327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294314" y="1640003"/>
            <a:ext cx="3808484" cy="2645971"/>
          </a:xfrm>
        </p:spPr>
        <p:txBody>
          <a:bodyPr>
            <a:normAutofit fontScale="85000" lnSpcReduction="20000"/>
          </a:bodyPr>
          <a:lstStyle/>
          <a:p>
            <a:r>
              <a:rPr lang="en-US" sz="1800" b="1" dirty="0">
                <a:latin typeface="+mn-lt"/>
                <a:ea typeface="Braggadocio" charset="0"/>
                <a:cs typeface="Braggadocio" charset="0"/>
              </a:rPr>
              <a:t>Voice recognition </a:t>
            </a:r>
          </a:p>
          <a:p>
            <a:r>
              <a:rPr lang="en-US" sz="1800" b="1" dirty="0">
                <a:latin typeface="+mn-lt"/>
                <a:ea typeface="Braggadocio" charset="0"/>
                <a:cs typeface="Braggadocio" charset="0"/>
              </a:rPr>
              <a:t>Noise free</a:t>
            </a:r>
          </a:p>
          <a:p>
            <a:r>
              <a:rPr lang="en-US" sz="1800" b="1" dirty="0">
                <a:latin typeface="+mn-lt"/>
                <a:ea typeface="Braggadocio" charset="0"/>
                <a:cs typeface="Braggadocio" charset="0"/>
              </a:rPr>
              <a:t>Lower speaking level</a:t>
            </a:r>
          </a:p>
          <a:p>
            <a:r>
              <a:rPr lang="en-US" sz="1800" b="1" dirty="0">
                <a:latin typeface="+mn-lt"/>
                <a:ea typeface="Braggadocio" charset="0"/>
                <a:cs typeface="Braggadocio" charset="0"/>
              </a:rPr>
              <a:t>Discussion Privacy </a:t>
            </a:r>
          </a:p>
          <a:p>
            <a:r>
              <a:rPr lang="en-US" sz="1800" b="1" dirty="0">
                <a:latin typeface="+mn-lt"/>
                <a:ea typeface="Braggadocio" charset="0"/>
                <a:cs typeface="Braggadocio" charset="0"/>
              </a:rPr>
              <a:t>Freedom desk / chair</a:t>
            </a:r>
          </a:p>
          <a:p>
            <a:r>
              <a:rPr lang="en-US" sz="1800" b="1" dirty="0">
                <a:latin typeface="+mn-lt"/>
                <a:ea typeface="Braggadocio" charset="0"/>
                <a:cs typeface="Braggadocio" charset="0"/>
              </a:rPr>
              <a:t>Flexibility </a:t>
            </a:r>
          </a:p>
          <a:p>
            <a:r>
              <a:rPr lang="en-US" sz="1800" b="1" i="1" dirty="0">
                <a:latin typeface="+mn-lt"/>
                <a:ea typeface="Braggadocio" charset="0"/>
                <a:cs typeface="Braggadocio" charset="0"/>
              </a:rPr>
              <a:t>move desk to desk with speaker device kit</a:t>
            </a:r>
          </a:p>
          <a:p>
            <a:endParaRPr lang="fr-FR" sz="160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20</a:t>
            </a:fld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64" y="1319700"/>
            <a:ext cx="7080737" cy="4720491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1462197" y="6619741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B</a:t>
            </a:r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1013873" y="68707"/>
            <a:ext cx="6783928" cy="6150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latin typeface="Braggadocio" charset="0"/>
                <a:ea typeface="Braggadocio" charset="0"/>
                <a:cs typeface="Braggadocio" charset="0"/>
              </a:rPr>
              <a:t>Everyday</a:t>
            </a:r>
            <a:r>
              <a:rPr lang="fr-FR" sz="3200" dirty="0">
                <a:latin typeface="Braggadocio" charset="0"/>
                <a:ea typeface="Braggadocio" charset="0"/>
                <a:cs typeface="Braggadocio" charset="0"/>
              </a:rPr>
              <a:t> Situations</a:t>
            </a:r>
          </a:p>
          <a:p>
            <a:r>
              <a:rPr lang="fr-FR" sz="3200" dirty="0"/>
              <a:t>Quiet </a:t>
            </a:r>
            <a:r>
              <a:rPr lang="en-US" sz="3200" dirty="0"/>
              <a:t>Work</a:t>
            </a:r>
            <a:r>
              <a:rPr lang="fr-FR" sz="3200" dirty="0"/>
              <a:t> </a:t>
            </a:r>
            <a:r>
              <a:rPr lang="en-US" sz="3200" dirty="0"/>
              <a:t>Environment</a:t>
            </a:r>
          </a:p>
        </p:txBody>
      </p:sp>
    </p:spTree>
    <p:extLst>
      <p:ext uri="{BB962C8B-B14F-4D97-AF65-F5344CB8AC3E}">
        <p14:creationId xmlns:p14="http://schemas.microsoft.com/office/powerpoint/2010/main" val="23276515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/>
        </p:nvSpPr>
        <p:spPr>
          <a:xfrm>
            <a:off x="614966" y="505589"/>
            <a:ext cx="10515600" cy="982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900" dirty="0">
                <a:latin typeface="Braggadocio" charset="0"/>
                <a:ea typeface="Braggadocio" charset="0"/>
                <a:cs typeface="Braggadocio" charset="0"/>
              </a:rPr>
              <a:t>Everyday</a:t>
            </a:r>
            <a:r>
              <a:rPr lang="fr-FR" sz="3900" dirty="0">
                <a:latin typeface="Braggadocio" charset="0"/>
                <a:ea typeface="Braggadocio" charset="0"/>
                <a:cs typeface="Braggadocio" charset="0"/>
              </a:rPr>
              <a:t> Situations</a:t>
            </a:r>
          </a:p>
          <a:p>
            <a:pPr algn="ctr"/>
            <a:r>
              <a:rPr lang="en-US" sz="3900" b="1" dirty="0"/>
              <a:t>Silent</a:t>
            </a:r>
            <a:r>
              <a:rPr lang="fr-FR" sz="3900" b="1" dirty="0"/>
              <a:t> speaker </a:t>
            </a:r>
            <a:r>
              <a:rPr lang="en-US" sz="3900" b="1" dirty="0"/>
              <a:t>device with wireless</a:t>
            </a:r>
            <a:r>
              <a:rPr lang="en-US" sz="53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21</a:t>
            </a:fld>
            <a:endParaRPr lang="fr-FR" dirty="0"/>
          </a:p>
        </p:txBody>
      </p:sp>
      <p:pic>
        <p:nvPicPr>
          <p:cNvPr id="8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399" y="1761255"/>
            <a:ext cx="3126535" cy="2782389"/>
          </a:xfrm>
          <a:prstGeom prst="rect">
            <a:avLst/>
          </a:prstGeom>
        </p:spPr>
      </p:pic>
      <p:pic>
        <p:nvPicPr>
          <p:cNvPr id="10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714" y="3823643"/>
            <a:ext cx="3604815" cy="2403210"/>
          </a:xfrm>
          <a:prstGeom prst="rect">
            <a:avLst/>
          </a:prstGeom>
        </p:spPr>
      </p:pic>
      <p:pic>
        <p:nvPicPr>
          <p:cNvPr id="12" name="Imag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66" y="1761255"/>
            <a:ext cx="4898878" cy="3263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17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/>
        </p:nvSpPr>
        <p:spPr>
          <a:xfrm>
            <a:off x="614966" y="505589"/>
            <a:ext cx="10515600" cy="982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900" dirty="0">
                <a:latin typeface="Braggadocio" charset="0"/>
                <a:ea typeface="Braggadocio" charset="0"/>
                <a:cs typeface="Braggadocio" charset="0"/>
              </a:rPr>
              <a:t>Everyday</a:t>
            </a:r>
            <a:r>
              <a:rPr lang="fr-FR" sz="3900" dirty="0">
                <a:latin typeface="Braggadocio" charset="0"/>
                <a:ea typeface="Braggadocio" charset="0"/>
                <a:cs typeface="Braggadocio" charset="0"/>
              </a:rPr>
              <a:t> Situations</a:t>
            </a:r>
          </a:p>
          <a:p>
            <a:pPr algn="ctr"/>
            <a:r>
              <a:rPr lang="en-US" sz="3900" b="1" dirty="0"/>
              <a:t>Silent</a:t>
            </a:r>
            <a:r>
              <a:rPr lang="fr-FR" sz="3900" b="1" dirty="0"/>
              <a:t> speaker </a:t>
            </a:r>
            <a:r>
              <a:rPr lang="en-US" sz="3900" b="1" dirty="0"/>
              <a:t>device with wireless</a:t>
            </a:r>
            <a:r>
              <a:rPr lang="en-US" sz="53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22</a:t>
            </a:fld>
            <a:endParaRPr lang="fr-FR" dirty="0"/>
          </a:p>
        </p:txBody>
      </p:sp>
      <p:pic>
        <p:nvPicPr>
          <p:cNvPr id="11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54" y="1930399"/>
            <a:ext cx="3450571" cy="3080419"/>
          </a:xfrm>
          <a:prstGeom prst="rect">
            <a:avLst/>
          </a:prstGeom>
        </p:spPr>
      </p:pic>
      <p:pic>
        <p:nvPicPr>
          <p:cNvPr id="12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902" y="2061028"/>
            <a:ext cx="2646199" cy="3969299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101" y="2698390"/>
            <a:ext cx="4835801" cy="354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4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72851" y="2116551"/>
            <a:ext cx="4907923" cy="2235283"/>
          </a:xfrm>
          <a:ln w="38100"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fr-FR" sz="1800" b="1" dirty="0"/>
              <a:t>= </a:t>
            </a:r>
            <a:r>
              <a:rPr lang="en-US" sz="1800" b="1" dirty="0"/>
              <a:t>Automatic switch from  Music  listening to</a:t>
            </a:r>
            <a:br>
              <a:rPr lang="en-US" sz="1800" b="1" dirty="0"/>
            </a:br>
            <a:r>
              <a:rPr lang="en-US" sz="1800" b="1" dirty="0"/>
              <a:t>   phone call </a:t>
            </a:r>
            <a:br>
              <a:rPr lang="en-US" sz="1800" b="1" dirty="0"/>
            </a:br>
            <a:r>
              <a:rPr lang="en-US" sz="1800" b="1" dirty="0"/>
              <a:t>= Voice recognition to initiate phone calls</a:t>
            </a:r>
            <a:br>
              <a:rPr lang="en-US" sz="1800" b="1" dirty="0"/>
            </a:br>
            <a:r>
              <a:rPr lang="en-US" sz="1800" b="1" dirty="0"/>
              <a:t>= Speaker device movable from mouth to </a:t>
            </a:r>
            <a:br>
              <a:rPr lang="en-US" sz="1800" b="1" dirty="0"/>
            </a:br>
            <a:r>
              <a:rPr lang="en-US" sz="1800" b="1" dirty="0"/>
              <a:t>    top of head</a:t>
            </a:r>
            <a:br>
              <a:rPr lang="en-US" sz="1800" b="1" dirty="0"/>
            </a:br>
            <a:r>
              <a:rPr lang="en-US" sz="1800" b="1" dirty="0"/>
              <a:t>= Speaker device tailored design &amp; easily </a:t>
            </a:r>
            <a:br>
              <a:rPr lang="en-US" sz="1800" b="1" dirty="0"/>
            </a:br>
            <a:r>
              <a:rPr lang="en-US" sz="1800" b="1" dirty="0"/>
              <a:t>    changeable </a:t>
            </a:r>
            <a:br>
              <a:rPr lang="en-US" sz="1800" b="1" dirty="0"/>
            </a:br>
            <a:r>
              <a:rPr lang="en-US" sz="1800" b="1" dirty="0"/>
              <a:t>   for hygiene / mood 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794857" y="6356350"/>
            <a:ext cx="9920366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23</a:t>
            </a:fld>
            <a:endParaRPr lang="fr-FR"/>
          </a:p>
        </p:txBody>
      </p:sp>
      <p:sp>
        <p:nvSpPr>
          <p:cNvPr id="10" name="Moins 9"/>
          <p:cNvSpPr/>
          <p:nvPr/>
        </p:nvSpPr>
        <p:spPr>
          <a:xfrm>
            <a:off x="3992451" y="6858000"/>
            <a:ext cx="113992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/>
          <p:cNvGrpSpPr/>
          <p:nvPr/>
        </p:nvGrpSpPr>
        <p:grpSpPr>
          <a:xfrm>
            <a:off x="794857" y="1132102"/>
            <a:ext cx="4148070" cy="4426117"/>
            <a:chOff x="1339631" y="858033"/>
            <a:chExt cx="5533623" cy="5998024"/>
          </a:xfrm>
        </p:grpSpPr>
        <p:sp>
          <p:nvSpPr>
            <p:cNvPr id="4" name="Émoticône 3"/>
            <p:cNvSpPr/>
            <p:nvPr/>
          </p:nvSpPr>
          <p:spPr>
            <a:xfrm>
              <a:off x="2078020" y="2405902"/>
              <a:ext cx="3953814" cy="3232597"/>
            </a:xfrm>
            <a:prstGeom prst="smileyFac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Arc plein 4"/>
            <p:cNvSpPr/>
            <p:nvPr/>
          </p:nvSpPr>
          <p:spPr>
            <a:xfrm>
              <a:off x="1669063" y="858033"/>
              <a:ext cx="4771728" cy="5512796"/>
            </a:xfrm>
            <a:prstGeom prst="blockArc">
              <a:avLst>
                <a:gd name="adj1" fmla="val 10800000"/>
                <a:gd name="adj2" fmla="val 146328"/>
                <a:gd name="adj3" fmla="val 846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6" name="Organigramme : Stockage à accès direct 5"/>
            <p:cNvSpPr/>
            <p:nvPr/>
          </p:nvSpPr>
          <p:spPr>
            <a:xfrm>
              <a:off x="6134865" y="3706668"/>
              <a:ext cx="738389" cy="1120462"/>
            </a:xfrm>
            <a:prstGeom prst="flowChartMagneticDru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Organigramme : Stockage à accès direct 6"/>
            <p:cNvSpPr/>
            <p:nvPr/>
          </p:nvSpPr>
          <p:spPr>
            <a:xfrm>
              <a:off x="1339631" y="3461969"/>
              <a:ext cx="738389" cy="1120462"/>
            </a:xfrm>
            <a:prstGeom prst="flowChartMagneticDru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Organigramme : Préparation 7"/>
            <p:cNvSpPr/>
            <p:nvPr/>
          </p:nvSpPr>
          <p:spPr>
            <a:xfrm>
              <a:off x="2915147" y="4337733"/>
              <a:ext cx="2472744" cy="1030309"/>
            </a:xfrm>
            <a:prstGeom prst="flowChartPreparati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Forme libre 10"/>
            <p:cNvSpPr/>
            <p:nvPr/>
          </p:nvSpPr>
          <p:spPr>
            <a:xfrm>
              <a:off x="3372348" y="4569552"/>
              <a:ext cx="3187624" cy="1986288"/>
            </a:xfrm>
            <a:custGeom>
              <a:avLst/>
              <a:gdLst>
                <a:gd name="connsiteX0" fmla="*/ 2975019 w 3000880"/>
                <a:gd name="connsiteY0" fmla="*/ 0 h 1764406"/>
                <a:gd name="connsiteX1" fmla="*/ 2949262 w 3000880"/>
                <a:gd name="connsiteY1" fmla="*/ 38637 h 1764406"/>
                <a:gd name="connsiteX2" fmla="*/ 2975019 w 3000880"/>
                <a:gd name="connsiteY2" fmla="*/ 167426 h 1764406"/>
                <a:gd name="connsiteX3" fmla="*/ 3000777 w 3000880"/>
                <a:gd name="connsiteY3" fmla="*/ 206062 h 1764406"/>
                <a:gd name="connsiteX4" fmla="*/ 2987898 w 3000880"/>
                <a:gd name="connsiteY4" fmla="*/ 334851 h 1764406"/>
                <a:gd name="connsiteX5" fmla="*/ 2910625 w 3000880"/>
                <a:gd name="connsiteY5" fmla="*/ 360609 h 1764406"/>
                <a:gd name="connsiteX6" fmla="*/ 2756078 w 3000880"/>
                <a:gd name="connsiteY6" fmla="*/ 412124 h 1764406"/>
                <a:gd name="connsiteX7" fmla="*/ 2794715 w 3000880"/>
                <a:gd name="connsiteY7" fmla="*/ 528034 h 1764406"/>
                <a:gd name="connsiteX8" fmla="*/ 2807594 w 3000880"/>
                <a:gd name="connsiteY8" fmla="*/ 566671 h 1764406"/>
                <a:gd name="connsiteX9" fmla="*/ 2768957 w 3000880"/>
                <a:gd name="connsiteY9" fmla="*/ 592429 h 1764406"/>
                <a:gd name="connsiteX10" fmla="*/ 2627290 w 3000880"/>
                <a:gd name="connsiteY10" fmla="*/ 618186 h 1764406"/>
                <a:gd name="connsiteX11" fmla="*/ 2524259 w 3000880"/>
                <a:gd name="connsiteY11" fmla="*/ 643944 h 1764406"/>
                <a:gd name="connsiteX12" fmla="*/ 2537138 w 3000880"/>
                <a:gd name="connsiteY12" fmla="*/ 785612 h 1764406"/>
                <a:gd name="connsiteX13" fmla="*/ 2575774 w 3000880"/>
                <a:gd name="connsiteY13" fmla="*/ 811369 h 1764406"/>
                <a:gd name="connsiteX14" fmla="*/ 2627290 w 3000880"/>
                <a:gd name="connsiteY14" fmla="*/ 875764 h 1764406"/>
                <a:gd name="connsiteX15" fmla="*/ 2730321 w 3000880"/>
                <a:gd name="connsiteY15" fmla="*/ 927279 h 1764406"/>
                <a:gd name="connsiteX16" fmla="*/ 2060619 w 3000880"/>
                <a:gd name="connsiteY16" fmla="*/ 978795 h 1764406"/>
                <a:gd name="connsiteX17" fmla="*/ 2099256 w 3000880"/>
                <a:gd name="connsiteY17" fmla="*/ 1004552 h 1764406"/>
                <a:gd name="connsiteX18" fmla="*/ 2150771 w 3000880"/>
                <a:gd name="connsiteY18" fmla="*/ 1017431 h 1764406"/>
                <a:gd name="connsiteX19" fmla="*/ 2215166 w 3000880"/>
                <a:gd name="connsiteY19" fmla="*/ 1056068 h 1764406"/>
                <a:gd name="connsiteX20" fmla="*/ 2331076 w 3000880"/>
                <a:gd name="connsiteY20" fmla="*/ 1133341 h 1764406"/>
                <a:gd name="connsiteX21" fmla="*/ 2434107 w 3000880"/>
                <a:gd name="connsiteY21" fmla="*/ 1159099 h 1764406"/>
                <a:gd name="connsiteX22" fmla="*/ 2395470 w 3000880"/>
                <a:gd name="connsiteY22" fmla="*/ 1210614 h 1764406"/>
                <a:gd name="connsiteX23" fmla="*/ 1700011 w 3000880"/>
                <a:gd name="connsiteY23" fmla="*/ 1197736 h 1764406"/>
                <a:gd name="connsiteX24" fmla="*/ 1674253 w 3000880"/>
                <a:gd name="connsiteY24" fmla="*/ 1236372 h 1764406"/>
                <a:gd name="connsiteX25" fmla="*/ 1751526 w 3000880"/>
                <a:gd name="connsiteY25" fmla="*/ 1275009 h 1764406"/>
                <a:gd name="connsiteX26" fmla="*/ 1970467 w 3000880"/>
                <a:gd name="connsiteY26" fmla="*/ 1352282 h 1764406"/>
                <a:gd name="connsiteX27" fmla="*/ 2060619 w 3000880"/>
                <a:gd name="connsiteY27" fmla="*/ 1416676 h 1764406"/>
                <a:gd name="connsiteX28" fmla="*/ 2150771 w 3000880"/>
                <a:gd name="connsiteY28" fmla="*/ 1442434 h 1764406"/>
                <a:gd name="connsiteX29" fmla="*/ 2215166 w 3000880"/>
                <a:gd name="connsiteY29" fmla="*/ 1468192 h 1764406"/>
                <a:gd name="connsiteX30" fmla="*/ 2150771 w 3000880"/>
                <a:gd name="connsiteY30" fmla="*/ 1493950 h 1764406"/>
                <a:gd name="connsiteX31" fmla="*/ 1828800 w 3000880"/>
                <a:gd name="connsiteY31" fmla="*/ 1455313 h 1764406"/>
                <a:gd name="connsiteX32" fmla="*/ 1622738 w 3000880"/>
                <a:gd name="connsiteY32" fmla="*/ 1442434 h 1764406"/>
                <a:gd name="connsiteX33" fmla="*/ 1584101 w 3000880"/>
                <a:gd name="connsiteY33" fmla="*/ 1455313 h 1764406"/>
                <a:gd name="connsiteX34" fmla="*/ 1751526 w 3000880"/>
                <a:gd name="connsiteY34" fmla="*/ 1493950 h 1764406"/>
                <a:gd name="connsiteX35" fmla="*/ 1790163 w 3000880"/>
                <a:gd name="connsiteY35" fmla="*/ 1519707 h 1764406"/>
                <a:gd name="connsiteX36" fmla="*/ 1828800 w 3000880"/>
                <a:gd name="connsiteY36" fmla="*/ 1532586 h 1764406"/>
                <a:gd name="connsiteX37" fmla="*/ 1390918 w 3000880"/>
                <a:gd name="connsiteY37" fmla="*/ 1519707 h 1764406"/>
                <a:gd name="connsiteX38" fmla="*/ 1223493 w 3000880"/>
                <a:gd name="connsiteY38" fmla="*/ 1506829 h 1764406"/>
                <a:gd name="connsiteX39" fmla="*/ 1171977 w 3000880"/>
                <a:gd name="connsiteY39" fmla="*/ 1493950 h 1764406"/>
                <a:gd name="connsiteX40" fmla="*/ 1120462 w 3000880"/>
                <a:gd name="connsiteY40" fmla="*/ 1519707 h 1764406"/>
                <a:gd name="connsiteX41" fmla="*/ 1133340 w 3000880"/>
                <a:gd name="connsiteY41" fmla="*/ 1558344 h 1764406"/>
                <a:gd name="connsiteX42" fmla="*/ 1171977 w 3000880"/>
                <a:gd name="connsiteY42" fmla="*/ 1596981 h 1764406"/>
                <a:gd name="connsiteX43" fmla="*/ 1081825 w 3000880"/>
                <a:gd name="connsiteY43" fmla="*/ 1571223 h 1764406"/>
                <a:gd name="connsiteX44" fmla="*/ 914400 w 3000880"/>
                <a:gd name="connsiteY44" fmla="*/ 1558344 h 1764406"/>
                <a:gd name="connsiteX45" fmla="*/ 669701 w 3000880"/>
                <a:gd name="connsiteY45" fmla="*/ 1532586 h 1764406"/>
                <a:gd name="connsiteX46" fmla="*/ 734095 w 3000880"/>
                <a:gd name="connsiteY46" fmla="*/ 1558344 h 1764406"/>
                <a:gd name="connsiteX47" fmla="*/ 772732 w 3000880"/>
                <a:gd name="connsiteY47" fmla="*/ 1584102 h 1764406"/>
                <a:gd name="connsiteX48" fmla="*/ 850005 w 3000880"/>
                <a:gd name="connsiteY48" fmla="*/ 1622738 h 1764406"/>
                <a:gd name="connsiteX49" fmla="*/ 811369 w 3000880"/>
                <a:gd name="connsiteY49" fmla="*/ 1661375 h 1764406"/>
                <a:gd name="connsiteX50" fmla="*/ 502276 w 3000880"/>
                <a:gd name="connsiteY50" fmla="*/ 1687133 h 1764406"/>
                <a:gd name="connsiteX51" fmla="*/ 450760 w 3000880"/>
                <a:gd name="connsiteY51" fmla="*/ 1738648 h 1764406"/>
                <a:gd name="connsiteX52" fmla="*/ 412124 w 3000880"/>
                <a:gd name="connsiteY52" fmla="*/ 1764406 h 1764406"/>
                <a:gd name="connsiteX53" fmla="*/ 0 w 3000880"/>
                <a:gd name="connsiteY53" fmla="*/ 1751527 h 176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000880" h="1764406">
                  <a:moveTo>
                    <a:pt x="2975019" y="0"/>
                  </a:moveTo>
                  <a:cubicBezTo>
                    <a:pt x="2966433" y="12879"/>
                    <a:pt x="2950802" y="23235"/>
                    <a:pt x="2949262" y="38637"/>
                  </a:cubicBezTo>
                  <a:cubicBezTo>
                    <a:pt x="2947284" y="58414"/>
                    <a:pt x="2960043" y="137474"/>
                    <a:pt x="2975019" y="167426"/>
                  </a:cubicBezTo>
                  <a:cubicBezTo>
                    <a:pt x="2981941" y="181270"/>
                    <a:pt x="2992191" y="193183"/>
                    <a:pt x="3000777" y="206062"/>
                  </a:cubicBezTo>
                  <a:cubicBezTo>
                    <a:pt x="2996484" y="248992"/>
                    <a:pt x="3009637" y="297584"/>
                    <a:pt x="2987898" y="334851"/>
                  </a:cubicBezTo>
                  <a:cubicBezTo>
                    <a:pt x="2974217" y="358303"/>
                    <a:pt x="2936965" y="354024"/>
                    <a:pt x="2910625" y="360609"/>
                  </a:cubicBezTo>
                  <a:cubicBezTo>
                    <a:pt x="2788969" y="391023"/>
                    <a:pt x="2839258" y="370536"/>
                    <a:pt x="2756078" y="412124"/>
                  </a:cubicBezTo>
                  <a:lnTo>
                    <a:pt x="2794715" y="528034"/>
                  </a:lnTo>
                  <a:lnTo>
                    <a:pt x="2807594" y="566671"/>
                  </a:lnTo>
                  <a:cubicBezTo>
                    <a:pt x="2794715" y="575257"/>
                    <a:pt x="2783184" y="586332"/>
                    <a:pt x="2768957" y="592429"/>
                  </a:cubicBezTo>
                  <a:cubicBezTo>
                    <a:pt x="2735555" y="606744"/>
                    <a:pt x="2653395" y="612965"/>
                    <a:pt x="2627290" y="618186"/>
                  </a:cubicBezTo>
                  <a:cubicBezTo>
                    <a:pt x="2592577" y="625129"/>
                    <a:pt x="2524259" y="643944"/>
                    <a:pt x="2524259" y="643944"/>
                  </a:cubicBezTo>
                  <a:cubicBezTo>
                    <a:pt x="2516904" y="680718"/>
                    <a:pt x="2491001" y="754854"/>
                    <a:pt x="2537138" y="785612"/>
                  </a:cubicBezTo>
                  <a:cubicBezTo>
                    <a:pt x="2550017" y="794198"/>
                    <a:pt x="2564829" y="800424"/>
                    <a:pt x="2575774" y="811369"/>
                  </a:cubicBezTo>
                  <a:cubicBezTo>
                    <a:pt x="2595211" y="830806"/>
                    <a:pt x="2605299" y="859271"/>
                    <a:pt x="2627290" y="875764"/>
                  </a:cubicBezTo>
                  <a:cubicBezTo>
                    <a:pt x="2658008" y="898802"/>
                    <a:pt x="2730321" y="927279"/>
                    <a:pt x="2730321" y="927279"/>
                  </a:cubicBezTo>
                  <a:cubicBezTo>
                    <a:pt x="2815721" y="1183480"/>
                    <a:pt x="2747416" y="937588"/>
                    <a:pt x="2060619" y="978795"/>
                  </a:cubicBezTo>
                  <a:cubicBezTo>
                    <a:pt x="2045168" y="979722"/>
                    <a:pt x="2085029" y="998455"/>
                    <a:pt x="2099256" y="1004552"/>
                  </a:cubicBezTo>
                  <a:cubicBezTo>
                    <a:pt x="2115525" y="1011524"/>
                    <a:pt x="2133599" y="1013138"/>
                    <a:pt x="2150771" y="1017431"/>
                  </a:cubicBezTo>
                  <a:cubicBezTo>
                    <a:pt x="2172236" y="1030310"/>
                    <a:pt x="2194338" y="1042183"/>
                    <a:pt x="2215166" y="1056068"/>
                  </a:cubicBezTo>
                  <a:cubicBezTo>
                    <a:pt x="2253631" y="1081712"/>
                    <a:pt x="2286848" y="1116330"/>
                    <a:pt x="2331076" y="1133341"/>
                  </a:cubicBezTo>
                  <a:cubicBezTo>
                    <a:pt x="2364117" y="1146049"/>
                    <a:pt x="2399763" y="1150513"/>
                    <a:pt x="2434107" y="1159099"/>
                  </a:cubicBezTo>
                  <a:cubicBezTo>
                    <a:pt x="2464504" y="1204697"/>
                    <a:pt x="2485650" y="1210614"/>
                    <a:pt x="2395470" y="1210614"/>
                  </a:cubicBezTo>
                  <a:cubicBezTo>
                    <a:pt x="2163611" y="1210614"/>
                    <a:pt x="1931831" y="1202029"/>
                    <a:pt x="1700011" y="1197736"/>
                  </a:cubicBezTo>
                  <a:cubicBezTo>
                    <a:pt x="1691425" y="1210615"/>
                    <a:pt x="1665667" y="1223493"/>
                    <a:pt x="1674253" y="1236372"/>
                  </a:cubicBezTo>
                  <a:cubicBezTo>
                    <a:pt x="1690227" y="1260333"/>
                    <a:pt x="1725379" y="1262941"/>
                    <a:pt x="1751526" y="1275009"/>
                  </a:cubicBezTo>
                  <a:cubicBezTo>
                    <a:pt x="1856063" y="1323257"/>
                    <a:pt x="1847118" y="1315277"/>
                    <a:pt x="1970467" y="1352282"/>
                  </a:cubicBezTo>
                  <a:cubicBezTo>
                    <a:pt x="2000518" y="1373747"/>
                    <a:pt x="2027588" y="1400161"/>
                    <a:pt x="2060619" y="1416676"/>
                  </a:cubicBezTo>
                  <a:cubicBezTo>
                    <a:pt x="2088573" y="1430653"/>
                    <a:pt x="2121122" y="1432551"/>
                    <a:pt x="2150771" y="1442434"/>
                  </a:cubicBezTo>
                  <a:cubicBezTo>
                    <a:pt x="2172703" y="1449745"/>
                    <a:pt x="2193701" y="1459606"/>
                    <a:pt x="2215166" y="1468192"/>
                  </a:cubicBezTo>
                  <a:cubicBezTo>
                    <a:pt x="2193701" y="1476778"/>
                    <a:pt x="2173844" y="1492508"/>
                    <a:pt x="2150771" y="1493950"/>
                  </a:cubicBezTo>
                  <a:cubicBezTo>
                    <a:pt x="2082614" y="1498210"/>
                    <a:pt x="1884511" y="1458795"/>
                    <a:pt x="1828800" y="1455313"/>
                  </a:cubicBezTo>
                  <a:lnTo>
                    <a:pt x="1622738" y="1442434"/>
                  </a:lnTo>
                  <a:cubicBezTo>
                    <a:pt x="1609859" y="1446727"/>
                    <a:pt x="1573241" y="1447168"/>
                    <a:pt x="1584101" y="1455313"/>
                  </a:cubicBezTo>
                  <a:cubicBezTo>
                    <a:pt x="1607623" y="1472955"/>
                    <a:pt x="1720075" y="1488708"/>
                    <a:pt x="1751526" y="1493950"/>
                  </a:cubicBezTo>
                  <a:cubicBezTo>
                    <a:pt x="1764405" y="1502536"/>
                    <a:pt x="1776319" y="1512785"/>
                    <a:pt x="1790163" y="1519707"/>
                  </a:cubicBezTo>
                  <a:cubicBezTo>
                    <a:pt x="1802306" y="1525778"/>
                    <a:pt x="1842376" y="1532586"/>
                    <a:pt x="1828800" y="1532586"/>
                  </a:cubicBezTo>
                  <a:cubicBezTo>
                    <a:pt x="1682776" y="1532586"/>
                    <a:pt x="1536879" y="1524000"/>
                    <a:pt x="1390918" y="1519707"/>
                  </a:cubicBezTo>
                  <a:cubicBezTo>
                    <a:pt x="1335110" y="1515414"/>
                    <a:pt x="1279083" y="1513369"/>
                    <a:pt x="1223493" y="1506829"/>
                  </a:cubicBezTo>
                  <a:cubicBezTo>
                    <a:pt x="1205914" y="1504761"/>
                    <a:pt x="1189541" y="1491755"/>
                    <a:pt x="1171977" y="1493950"/>
                  </a:cubicBezTo>
                  <a:cubicBezTo>
                    <a:pt x="1152927" y="1496331"/>
                    <a:pt x="1137634" y="1511121"/>
                    <a:pt x="1120462" y="1519707"/>
                  </a:cubicBezTo>
                  <a:cubicBezTo>
                    <a:pt x="1124755" y="1532586"/>
                    <a:pt x="1125810" y="1547048"/>
                    <a:pt x="1133340" y="1558344"/>
                  </a:cubicBezTo>
                  <a:cubicBezTo>
                    <a:pt x="1143443" y="1573499"/>
                    <a:pt x="1189647" y="1592563"/>
                    <a:pt x="1171977" y="1596981"/>
                  </a:cubicBezTo>
                  <a:cubicBezTo>
                    <a:pt x="1141657" y="1604561"/>
                    <a:pt x="1112732" y="1575859"/>
                    <a:pt x="1081825" y="1571223"/>
                  </a:cubicBezTo>
                  <a:cubicBezTo>
                    <a:pt x="1026471" y="1562920"/>
                    <a:pt x="970208" y="1562637"/>
                    <a:pt x="914400" y="1558344"/>
                  </a:cubicBezTo>
                  <a:cubicBezTo>
                    <a:pt x="834008" y="1542266"/>
                    <a:pt x="753237" y="1523304"/>
                    <a:pt x="669701" y="1532586"/>
                  </a:cubicBezTo>
                  <a:cubicBezTo>
                    <a:pt x="646724" y="1535139"/>
                    <a:pt x="713417" y="1548005"/>
                    <a:pt x="734095" y="1558344"/>
                  </a:cubicBezTo>
                  <a:cubicBezTo>
                    <a:pt x="747939" y="1565266"/>
                    <a:pt x="758887" y="1577180"/>
                    <a:pt x="772732" y="1584102"/>
                  </a:cubicBezTo>
                  <a:cubicBezTo>
                    <a:pt x="879377" y="1637424"/>
                    <a:pt x="739277" y="1548920"/>
                    <a:pt x="850005" y="1622738"/>
                  </a:cubicBezTo>
                  <a:cubicBezTo>
                    <a:pt x="837126" y="1635617"/>
                    <a:pt x="829278" y="1658058"/>
                    <a:pt x="811369" y="1661375"/>
                  </a:cubicBezTo>
                  <a:cubicBezTo>
                    <a:pt x="709709" y="1680201"/>
                    <a:pt x="502276" y="1687133"/>
                    <a:pt x="502276" y="1687133"/>
                  </a:cubicBezTo>
                  <a:cubicBezTo>
                    <a:pt x="417978" y="1715232"/>
                    <a:pt x="500713" y="1676206"/>
                    <a:pt x="450760" y="1738648"/>
                  </a:cubicBezTo>
                  <a:cubicBezTo>
                    <a:pt x="441091" y="1750735"/>
                    <a:pt x="425003" y="1755820"/>
                    <a:pt x="412124" y="1764406"/>
                  </a:cubicBezTo>
                  <a:cubicBezTo>
                    <a:pt x="25765" y="1751083"/>
                    <a:pt x="163206" y="1751527"/>
                    <a:pt x="0" y="1751527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à coins arrondis 11"/>
            <p:cNvSpPr/>
            <p:nvPr/>
          </p:nvSpPr>
          <p:spPr>
            <a:xfrm>
              <a:off x="2133599" y="6370829"/>
              <a:ext cx="1135717" cy="485228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4" name="Titre 1"/>
          <p:cNvSpPr txBox="1">
            <a:spLocks/>
          </p:cNvSpPr>
          <p:nvPr/>
        </p:nvSpPr>
        <p:spPr>
          <a:xfrm>
            <a:off x="990600" y="408232"/>
            <a:ext cx="10515600" cy="456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latin typeface="Braggadocio" charset="0"/>
                <a:ea typeface="Braggadocio" charset="0"/>
                <a:cs typeface="Braggadocio" charset="0"/>
              </a:rPr>
              <a:t>Everyday</a:t>
            </a:r>
            <a:r>
              <a:rPr lang="fr-FR" sz="3200" dirty="0">
                <a:latin typeface="Braggadocio" charset="0"/>
                <a:ea typeface="Braggadocio" charset="0"/>
                <a:cs typeface="Braggadocio" charset="0"/>
              </a:rPr>
              <a:t> Situations</a:t>
            </a:r>
          </a:p>
          <a:p>
            <a:pPr algn="ctr"/>
            <a:r>
              <a:rPr lang="en-US" sz="3200" b="1" dirty="0"/>
              <a:t>Silent</a:t>
            </a:r>
            <a:r>
              <a:rPr lang="fr-FR" sz="3200" b="1" dirty="0"/>
              <a:t> speaker </a:t>
            </a:r>
            <a:r>
              <a:rPr lang="en-US" sz="3200" b="1" dirty="0"/>
              <a:t>device with wireless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17" name="Connecteur droit 16"/>
          <p:cNvCxnSpPr/>
          <p:nvPr/>
        </p:nvCxnSpPr>
        <p:spPr>
          <a:xfrm flipH="1">
            <a:off x="3076653" y="3635711"/>
            <a:ext cx="1486740" cy="269029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Bulle ronde 26"/>
          <p:cNvSpPr/>
          <p:nvPr/>
        </p:nvSpPr>
        <p:spPr>
          <a:xfrm>
            <a:off x="5073901" y="1631743"/>
            <a:ext cx="1606905" cy="767008"/>
          </a:xfrm>
          <a:prstGeom prst="wedgeEllipseCallout">
            <a:avLst>
              <a:gd name="adj1" fmla="val -75718"/>
              <a:gd name="adj2" fmla="val 16452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Bulle ronde 27"/>
          <p:cNvSpPr/>
          <p:nvPr/>
        </p:nvSpPr>
        <p:spPr>
          <a:xfrm>
            <a:off x="5741021" y="4555925"/>
            <a:ext cx="1718896" cy="1066807"/>
          </a:xfrm>
          <a:prstGeom prst="wedgeEllipseCallout">
            <a:avLst>
              <a:gd name="adj1" fmla="val -186723"/>
              <a:gd name="adj2" fmla="val -11769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/>
          <p:cNvSpPr txBox="1"/>
          <p:nvPr/>
        </p:nvSpPr>
        <p:spPr>
          <a:xfrm>
            <a:off x="5297548" y="1598569"/>
            <a:ext cx="13206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fr-FR" dirty="0"/>
              <a:t>microphone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5701298" y="4640039"/>
            <a:ext cx="18922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Tube </a:t>
            </a:r>
            <a:r>
              <a:rPr lang="en-US" dirty="0"/>
              <a:t>linking </a:t>
            </a:r>
          </a:p>
          <a:p>
            <a:pPr algn="ctr"/>
            <a:r>
              <a:rPr lang="en-US" dirty="0"/>
              <a:t>Speaker device </a:t>
            </a:r>
            <a:r>
              <a:rPr lang="fr-FR" dirty="0"/>
              <a:t>to </a:t>
            </a:r>
          </a:p>
          <a:p>
            <a:pPr algn="ctr"/>
            <a:r>
              <a:rPr lang="fr-FR" dirty="0"/>
              <a:t>microphone</a:t>
            </a:r>
          </a:p>
        </p:txBody>
      </p:sp>
    </p:spTree>
    <p:extLst>
      <p:ext uri="{BB962C8B-B14F-4D97-AF65-F5344CB8AC3E}">
        <p14:creationId xmlns:p14="http://schemas.microsoft.com/office/powerpoint/2010/main" val="2896364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CH" dirty="0"/>
              <a:t>                  </a:t>
            </a:r>
            <a:r>
              <a:rPr lang="en-US" dirty="0">
                <a:latin typeface="Braggadocio" charset="0"/>
                <a:ea typeface="Braggadocio" charset="0"/>
                <a:cs typeface="Braggadocio" charset="0"/>
              </a:rPr>
              <a:t>Everyday</a:t>
            </a:r>
            <a:r>
              <a:rPr lang="fr-FR" dirty="0">
                <a:latin typeface="Braggadocio" charset="0"/>
                <a:ea typeface="Braggadocio" charset="0"/>
                <a:cs typeface="Braggadocio" charset="0"/>
              </a:rPr>
              <a:t> Situations</a:t>
            </a:r>
            <a:br>
              <a:rPr lang="fr-FR" dirty="0">
                <a:latin typeface="Braggadocio" charset="0"/>
                <a:ea typeface="Braggadocio" charset="0"/>
                <a:cs typeface="Braggadocio" charset="0"/>
              </a:rPr>
            </a:br>
            <a:r>
              <a:rPr lang="fr-CH" dirty="0"/>
              <a:t>Voice Recognition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fr-CH" dirty="0"/>
          </a:p>
          <a:p>
            <a:pPr>
              <a:buFont typeface="Arial" charset="0"/>
              <a:buChar char="•"/>
            </a:pPr>
            <a:r>
              <a:rPr lang="en-US" dirty="0"/>
              <a:t> CHATBOT’s are not reliable and are not trusted by users</a:t>
            </a:r>
          </a:p>
          <a:p>
            <a:pPr>
              <a:buFont typeface="Arial" charset="0"/>
              <a:buChar char="•"/>
            </a:pPr>
            <a:r>
              <a:rPr lang="en-US" dirty="0"/>
              <a:t> Need for confidentiality (risks of voice cloning via AI (artificial intelligence)</a:t>
            </a:r>
          </a:p>
          <a:p>
            <a:pPr>
              <a:buFont typeface="Arial" charset="0"/>
              <a:buChar char="•"/>
            </a:pPr>
            <a:r>
              <a:rPr lang="en-US" dirty="0"/>
              <a:t> Need improved transfer of voice to the computer</a:t>
            </a:r>
          </a:p>
          <a:p>
            <a:pPr>
              <a:buFont typeface="Arial" charset="0"/>
              <a:buChar char="•"/>
            </a:pPr>
            <a:r>
              <a:rPr lang="en-US" dirty="0"/>
              <a:t> Avoidance of echo’s (creating confusion for proper sound analysis)</a:t>
            </a:r>
          </a:p>
          <a:p>
            <a:pPr>
              <a:buFont typeface="Arial" charset="0"/>
              <a:buChar char="•"/>
            </a:pPr>
            <a:r>
              <a:rPr lang="en-US" dirty="0"/>
              <a:t> Constant flow of sound in one direction</a:t>
            </a:r>
          </a:p>
          <a:p>
            <a:pPr>
              <a:buFont typeface="Arial" charset="0"/>
              <a:buChar char="•"/>
            </a:pPr>
            <a:r>
              <a:rPr lang="en-US" dirty="0"/>
              <a:t> Better with low sound ( no need for shouting)</a:t>
            </a:r>
          </a:p>
          <a:p>
            <a:pPr>
              <a:buFont typeface="Arial" charset="0"/>
              <a:buChar char="•"/>
            </a:pPr>
            <a:r>
              <a:rPr lang="en-US" dirty="0"/>
              <a:t> Breathing</a:t>
            </a:r>
          </a:p>
          <a:p>
            <a:pPr>
              <a:buFont typeface="Arial" charset="0"/>
              <a:buChar char="•"/>
            </a:pPr>
            <a:r>
              <a:rPr lang="en-US" dirty="0"/>
              <a:t> Enunciating</a:t>
            </a:r>
            <a:br>
              <a:rPr lang="en-US" dirty="0"/>
            </a:br>
            <a:r>
              <a:rPr lang="fr-CH" dirty="0"/>
              <a:t/>
            </a:r>
            <a:br>
              <a:rPr lang="fr-CH" dirty="0"/>
            </a:br>
            <a:r>
              <a:rPr lang="fr-CH" dirty="0"/>
              <a:t/>
            </a:r>
            <a:br>
              <a:rPr lang="fr-CH" dirty="0"/>
            </a:br>
            <a:endParaRPr lang="fr-CH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57266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9651"/>
          </a:xfrm>
          <a:ln w="38100"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algn="ctr"/>
            <a:r>
              <a:rPr lang="fr-FR" sz="3600" b="1" dirty="0">
                <a:latin typeface="Braggadocio" charset="0"/>
                <a:ea typeface="Braggadocio" charset="0"/>
                <a:cs typeface="Braggadocio" charset="0"/>
              </a:rPr>
              <a:t>S.W.O.T. </a:t>
            </a:r>
            <a:r>
              <a:rPr lang="en-US" sz="3600" b="1" dirty="0">
                <a:latin typeface="Braggadocio" charset="0"/>
                <a:ea typeface="Braggadocio" charset="0"/>
                <a:cs typeface="Braggadocio" charset="0"/>
              </a:rPr>
              <a:t>Analysis</a:t>
            </a:r>
            <a:endParaRPr lang="fr-FR" sz="3600" dirty="0">
              <a:latin typeface="Braggadocio" charset="0"/>
              <a:ea typeface="Braggadocio" charset="0"/>
              <a:cs typeface="Braggadocio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29018" y="1948454"/>
            <a:ext cx="10515600" cy="3660776"/>
          </a:xfrm>
        </p:spPr>
        <p:txBody>
          <a:bodyPr>
            <a:normAutofit/>
          </a:bodyPr>
          <a:lstStyle/>
          <a:p>
            <a:pPr marL="2343150" lvl="4" indent="-514350">
              <a:buFont typeface="+mj-lt"/>
              <a:buAutoNum type="arabicPeriod"/>
            </a:pPr>
            <a:r>
              <a:rPr lang="en-US" sz="3200" dirty="0"/>
              <a:t> Sound attenuation</a:t>
            </a:r>
          </a:p>
          <a:p>
            <a:pPr marL="2343150" lvl="4" indent="-514350">
              <a:buFont typeface="+mj-lt"/>
              <a:buAutoNum type="arabicPeriod"/>
            </a:pPr>
            <a:endParaRPr lang="en-US" sz="3200" dirty="0"/>
          </a:p>
          <a:p>
            <a:pPr marL="2343150" lvl="4" indent="-514350">
              <a:buFont typeface="+mj-lt"/>
              <a:buAutoNum type="arabicPeriod"/>
            </a:pPr>
            <a:r>
              <a:rPr lang="en-US" sz="3200" dirty="0"/>
              <a:t> Comfort and speaking ability (reduced stress)</a:t>
            </a:r>
          </a:p>
          <a:p>
            <a:pPr marL="2343150" lvl="4" indent="-514350">
              <a:buFont typeface="+mj-lt"/>
              <a:buAutoNum type="arabicPeriod"/>
            </a:pPr>
            <a:endParaRPr lang="en-US" sz="3200" dirty="0"/>
          </a:p>
          <a:p>
            <a:pPr marL="2343150" lvl="4" indent="-514350">
              <a:buFont typeface="+mj-lt"/>
              <a:buAutoNum type="arabicPeriod"/>
            </a:pPr>
            <a:r>
              <a:rPr lang="en-US" sz="3200" dirty="0"/>
              <a:t> Voice quality </a:t>
            </a:r>
          </a:p>
          <a:p>
            <a:pPr marL="2343150" lvl="4" indent="-514350">
              <a:buFont typeface="+mj-lt"/>
              <a:buAutoNum type="arabicPeriod"/>
            </a:pPr>
            <a:endParaRPr lang="en-US" sz="3200" dirty="0"/>
          </a:p>
          <a:p>
            <a:pPr marL="2343150" lvl="4" indent="-514350">
              <a:buFont typeface="+mj-lt"/>
              <a:buAutoNum type="arabicPeriod"/>
            </a:pPr>
            <a:r>
              <a:rPr lang="en-US" sz="3200" dirty="0"/>
              <a:t> Hygiene and safety </a:t>
            </a:r>
            <a:endParaRPr lang="fr-FR" sz="32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600501" y="6356350"/>
            <a:ext cx="10085696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25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0947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3048"/>
          </a:xfrm>
          <a:ln w="38100"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algn="ctr"/>
            <a:r>
              <a:rPr lang="fr-FR" sz="3600" b="1" dirty="0">
                <a:latin typeface="Braggadocio" charset="0"/>
                <a:ea typeface="Braggadocio" charset="0"/>
                <a:cs typeface="Braggadocio" charset="0"/>
              </a:rPr>
              <a:t>S.W.O.T. </a:t>
            </a:r>
            <a:r>
              <a:rPr lang="en-US" sz="3600" b="1" dirty="0">
                <a:latin typeface="Braggadocio" charset="0"/>
                <a:ea typeface="Braggadocio" charset="0"/>
                <a:cs typeface="Braggadocio" charset="0"/>
              </a:rPr>
              <a:t>Analysis</a:t>
            </a:r>
            <a:endParaRPr lang="fr-FR" sz="3600" dirty="0">
              <a:latin typeface="Braggadocio" charset="0"/>
              <a:ea typeface="Braggadocio" charset="0"/>
              <a:cs typeface="Braggadocio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7714" y="1770743"/>
            <a:ext cx="11640457" cy="49348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b="1" dirty="0"/>
              <a:t>1 - Sound attenuation </a:t>
            </a:r>
          </a:p>
          <a:p>
            <a:pPr>
              <a:buFont typeface="Arial" charset="0"/>
              <a:buChar char="•"/>
            </a:pPr>
            <a:r>
              <a:rPr lang="en-US" sz="2000" dirty="0"/>
              <a:t> At all frequencies through the mass and compliant sound barrier</a:t>
            </a:r>
          </a:p>
          <a:p>
            <a:pPr>
              <a:buFont typeface="Arial" charset="0"/>
              <a:buChar char="•"/>
            </a:pPr>
            <a:r>
              <a:rPr lang="en-US" dirty="0"/>
              <a:t> I</a:t>
            </a:r>
            <a:r>
              <a:rPr lang="en-US" sz="2000" dirty="0"/>
              <a:t>mpervious barrier, weight (or mass) is important</a:t>
            </a:r>
          </a:p>
          <a:p>
            <a:pPr>
              <a:buFont typeface="Arial" charset="0"/>
              <a:buChar char="•"/>
            </a:pPr>
            <a:r>
              <a:rPr lang="en-US" dirty="0"/>
              <a:t> P</a:t>
            </a:r>
            <a:r>
              <a:rPr lang="en-US" sz="2000" dirty="0"/>
              <a:t>rovided by foam at high frequencies, open cells are important for sound attenuation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sz="2000" dirty="0"/>
              <a:t>Voice is directed to the sound receiver of the phone or computer through the transfer tube   </a:t>
            </a:r>
            <a:endParaRPr lang="en-US" sz="2200" dirty="0"/>
          </a:p>
          <a:p>
            <a:pPr marL="0" indent="0">
              <a:buNone/>
            </a:pPr>
            <a:r>
              <a:rPr lang="en-US" sz="2200" b="1" dirty="0"/>
              <a:t>2 - Comfort and Speaking ability</a:t>
            </a:r>
          </a:p>
          <a:p>
            <a:pPr>
              <a:buFont typeface="Arial" charset="0"/>
              <a:buChar char="•"/>
            </a:pPr>
            <a:r>
              <a:rPr lang="en-US" sz="2200" b="1" dirty="0"/>
              <a:t> </a:t>
            </a:r>
            <a:r>
              <a:rPr lang="en-US" sz="2000" dirty="0"/>
              <a:t>Privacy mask designed to cover the mouth while leaving the lips free to move when speaking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sz="2000" dirty="0"/>
              <a:t>Ability to breathe through proper openings in the mask and through the end of transfer tube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sz="2000" dirty="0"/>
              <a:t>Possibility of cushions to soften contact with skin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sz="2000" dirty="0"/>
              <a:t>Hand held or affixed by straps or other means, light weight</a:t>
            </a:r>
            <a:endParaRPr lang="fr-FR" sz="20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968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791950"/>
            <a:ext cx="10515600" cy="461611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3- Voice Quality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 No echoes or resonance inside the mask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 No disturbance at the end of transfer tube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 No outside noise, such as wind, traffic, etc.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 Possibility of voice recognition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4 - Hygiene and safety</a:t>
            </a:r>
          </a:p>
          <a:p>
            <a:pPr>
              <a:buFont typeface="Arial" charset="0"/>
              <a:buChar char="•"/>
            </a:pPr>
            <a:r>
              <a:rPr lang="en-US" sz="2400" b="1" dirty="0"/>
              <a:t> </a:t>
            </a:r>
            <a:r>
              <a:rPr lang="en-US" sz="2400" dirty="0"/>
              <a:t>Washable mask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 Disposable foam layer, protective cover (face tissues) and transfer tube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 No VOC's , UV degradation, personalized items 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 Plastic with food quality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 Flame resistance in public transport</a:t>
            </a:r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941695" y="6356350"/>
            <a:ext cx="9949217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27</a:t>
            </a:fld>
            <a:endParaRPr lang="fr-FR" dirty="0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838200" y="365125"/>
            <a:ext cx="10515600" cy="955533"/>
          </a:xfrm>
          <a:prstGeom prst="rect">
            <a:avLst/>
          </a:prstGeom>
          <a:ln w="38100">
            <a:solidFill>
              <a:srgbClr val="C0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 dirty="0">
                <a:latin typeface="Braggadocio" charset="0"/>
                <a:ea typeface="Braggadocio" charset="0"/>
                <a:cs typeface="Braggadocio" charset="0"/>
              </a:rPr>
              <a:t>S.W.O.T. </a:t>
            </a:r>
            <a:r>
              <a:rPr lang="en-US" sz="3600" b="1" dirty="0">
                <a:latin typeface="Braggadocio" charset="0"/>
                <a:ea typeface="Braggadocio" charset="0"/>
                <a:cs typeface="Braggadocio" charset="0"/>
              </a:rPr>
              <a:t>Analysis</a:t>
            </a:r>
            <a:endParaRPr lang="fr-FR" sz="3600" dirty="0">
              <a:latin typeface="Braggadocio" charset="0"/>
              <a:ea typeface="Braggadocio" charset="0"/>
              <a:cs typeface="Braggadoci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541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Braggadocio" charset="0"/>
                <a:ea typeface="Braggadocio" charset="0"/>
                <a:cs typeface="Braggadocio" charset="0"/>
              </a:rPr>
              <a:t>Need Analysis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940158" y="6356350"/>
            <a:ext cx="10122794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28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227157" y="2387992"/>
            <a:ext cx="1055695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sz="3200" dirty="0"/>
              <a:t>Ask 1: We Need a Prototype for consumer panel testing</a:t>
            </a:r>
          </a:p>
          <a:p>
            <a:endParaRPr lang="en-US" sz="3200" dirty="0"/>
          </a:p>
          <a:p>
            <a:r>
              <a:rPr lang="en-US" sz="3200" dirty="0"/>
              <a:t>Ask 2: We would like to license out the rights to this Intellectual Property</a:t>
            </a:r>
          </a:p>
          <a:p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7951777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1156" y="406067"/>
            <a:ext cx="10515600" cy="3620023"/>
          </a:xfrm>
        </p:spPr>
        <p:txBody>
          <a:bodyPr>
            <a:normAutofit/>
          </a:bodyPr>
          <a:lstStyle/>
          <a:p>
            <a:pPr algn="ctr"/>
            <a:r>
              <a:rPr lang="fr-FR" sz="5400" i="1" dirty="0">
                <a:latin typeface="Braggadocio" charset="0"/>
                <a:ea typeface="Braggadocio" charset="0"/>
                <a:cs typeface="Braggadocio" charset="0"/>
              </a:rPr>
              <a:t>Questions?</a:t>
            </a:r>
            <a:br>
              <a:rPr lang="fr-FR" sz="5400" i="1" dirty="0">
                <a:latin typeface="Braggadocio" charset="0"/>
                <a:ea typeface="Braggadocio" charset="0"/>
                <a:cs typeface="Braggadocio" charset="0"/>
              </a:rPr>
            </a:br>
            <a:endParaRPr lang="fr-FR" sz="5400" i="1" dirty="0">
              <a:latin typeface="Braggadocio" charset="0"/>
              <a:ea typeface="Braggadocio" charset="0"/>
              <a:cs typeface="Braggadocio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EF44D-2289-4214-9AF4-68E9F39192B4}" type="slidenum">
              <a:rPr lang="fr-FR" smtClean="0"/>
              <a:t>29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075649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3882</TotalTime>
  <Words>1376</Words>
  <Application>Microsoft Macintosh PowerPoint</Application>
  <PresentationFormat>Widescreen</PresentationFormat>
  <Paragraphs>232</Paragraphs>
  <Slides>29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Braggadocio</vt:lpstr>
      <vt:lpstr>Britannic Bold</vt:lpstr>
      <vt:lpstr>Calibri</vt:lpstr>
      <vt:lpstr>Calibri Light</vt:lpstr>
      <vt:lpstr>CiscoSans</vt:lpstr>
      <vt:lpstr>Copperplate Gothic Bold</vt:lpstr>
      <vt:lpstr>Retrospect</vt:lpstr>
      <vt:lpstr>WOXX Inc.   DEVICE for safe AI Communications  By  Nicolas Casati, Bruno Barbet &amp; François Casati woxxinc.com</vt:lpstr>
      <vt:lpstr>              WOXX TECHNOLOGY</vt:lpstr>
      <vt:lpstr>  WOXX LLC MISSION</vt:lpstr>
      <vt:lpstr>   WOXX « SAS » TECHNOLOGY</vt:lpstr>
      <vt:lpstr>     CURRENT TECHNOLOGIES</vt:lpstr>
      <vt:lpstr>                      AI and MARKET NEEDS</vt:lpstr>
      <vt:lpstr>    ACOUSTICAL TUBE</vt:lpstr>
      <vt:lpstr>WOXX Inc.</vt:lpstr>
      <vt:lpstr> Team</vt:lpstr>
      <vt:lpstr> </vt:lpstr>
      <vt:lpstr> Patents </vt:lpstr>
      <vt:lpstr>Patents</vt:lpstr>
      <vt:lpstr>Patents</vt:lpstr>
      <vt:lpstr>Patents  </vt:lpstr>
      <vt:lpstr>Patent </vt:lpstr>
      <vt:lpstr>Patent</vt:lpstr>
      <vt:lpstr>Patent</vt:lpstr>
      <vt:lpstr>Marketing Plan Novelty in Head Phone Communications</vt:lpstr>
      <vt:lpstr>PowerPoint Presentation</vt:lpstr>
      <vt:lpstr>PowerPoint Presentation</vt:lpstr>
      <vt:lpstr>PowerPoint Presentation</vt:lpstr>
      <vt:lpstr>PowerPoint Presentation</vt:lpstr>
      <vt:lpstr>= Automatic switch from  Music  listening to    phone call  = Voice recognition to initiate phone calls = Speaker device movable from mouth to      top of head = Speaker device tailored design &amp; easily      changeable     for hygiene / mood </vt:lpstr>
      <vt:lpstr>                  Everyday Situations Voice Recognition </vt:lpstr>
      <vt:lpstr>S.W.O.T. Analysis</vt:lpstr>
      <vt:lpstr>S.W.O.T. Analysis</vt:lpstr>
      <vt:lpstr>PowerPoint Presentation</vt:lpstr>
      <vt:lpstr>Need Analysis</vt:lpstr>
      <vt:lpstr>Questions? </vt:lpstr>
    </vt:vector>
  </TitlesOfParts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 Barbet</dc:creator>
  <cp:lastModifiedBy>Microsoft Office User</cp:lastModifiedBy>
  <cp:revision>247</cp:revision>
  <cp:lastPrinted>2014-03-06T14:04:41Z</cp:lastPrinted>
  <dcterms:created xsi:type="dcterms:W3CDTF">2013-12-16T16:39:31Z</dcterms:created>
  <dcterms:modified xsi:type="dcterms:W3CDTF">2026-02-10T03:34:50Z</dcterms:modified>
</cp:coreProperties>
</file>